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8"/>
  </p:notesMasterIdLst>
  <p:handoutMasterIdLst>
    <p:handoutMasterId r:id="rId19"/>
  </p:handoutMasterIdLst>
  <p:sldIdLst>
    <p:sldId id="263" r:id="rId2"/>
    <p:sldId id="342" r:id="rId3"/>
    <p:sldId id="336" r:id="rId4"/>
    <p:sldId id="335" r:id="rId5"/>
    <p:sldId id="329" r:id="rId6"/>
    <p:sldId id="345" r:id="rId7"/>
    <p:sldId id="338" r:id="rId8"/>
    <p:sldId id="339" r:id="rId9"/>
    <p:sldId id="320" r:id="rId10"/>
    <p:sldId id="346" r:id="rId11"/>
    <p:sldId id="349" r:id="rId12"/>
    <p:sldId id="347" r:id="rId13"/>
    <p:sldId id="348" r:id="rId14"/>
    <p:sldId id="343" r:id="rId15"/>
    <p:sldId id="333" r:id="rId16"/>
    <p:sldId id="344"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37" autoAdjust="0"/>
    <p:restoredTop sz="86501" autoAdjust="0"/>
  </p:normalViewPr>
  <p:slideViewPr>
    <p:cSldViewPr snapToGrid="0" snapToObjects="1">
      <p:cViewPr>
        <p:scale>
          <a:sx n="93" d="100"/>
          <a:sy n="93" d="100"/>
        </p:scale>
        <p:origin x="-582" y="-72"/>
      </p:cViewPr>
      <p:guideLst>
        <p:guide orient="horz" pos="162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varScale="1">
        <p:scale>
          <a:sx n="74" d="100"/>
          <a:sy n="74" d="100"/>
        </p:scale>
        <p:origin x="292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C4ED75B-8A5A-FD44-9880-573D936C7147}" type="datetimeFigureOut">
              <a:rPr lang="en-US" smtClean="0"/>
              <a:pPr/>
              <a:t>1/28/2016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0FD6BD9-1CF7-F24C-93F0-DF8569BD2DB8}" type="slidenum">
              <a:rPr lang="en-US" smtClean="0"/>
              <a:pPr/>
              <a:t>‹#›</a:t>
            </a:fld>
            <a:endParaRPr lang="en-US" dirty="0"/>
          </a:p>
        </p:txBody>
      </p:sp>
    </p:spTree>
    <p:extLst>
      <p:ext uri="{BB962C8B-B14F-4D97-AF65-F5344CB8AC3E}">
        <p14:creationId xmlns:p14="http://schemas.microsoft.com/office/powerpoint/2010/main" val="4724082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9D4759-473F-5C47-A16C-211E5599F4A9}" type="datetimeFigureOut">
              <a:rPr lang="en-US" smtClean="0"/>
              <a:pPr/>
              <a:t>1/28/2016</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0929F6-E0D9-B44A-9A3A-69CDCA1B6048}" type="slidenum">
              <a:rPr lang="en-US" smtClean="0"/>
              <a:pPr/>
              <a:t>‹#›</a:t>
            </a:fld>
            <a:endParaRPr lang="en-US" dirty="0"/>
          </a:p>
        </p:txBody>
      </p:sp>
    </p:spTree>
    <p:extLst>
      <p:ext uri="{BB962C8B-B14F-4D97-AF65-F5344CB8AC3E}">
        <p14:creationId xmlns:p14="http://schemas.microsoft.com/office/powerpoint/2010/main" val="14614111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intel.com/content/www/us/en/ethernet-products/converged-network-adapters/ethernet-x520-server-adapters-brief.html"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www.intel.com/content/www/us/en/ethernet-products/converged-network-adapters/ethernet-x540-t2-brief.html"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file:///C:\Users\Tim-Desktop\Downloads\ethernet-xl710-brief.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intel.com/content/dam/www/public/us/en/documents/white-papers/10-gigabit-ethernet-10gbase-t-paper.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intel.com/content/www/us/en/pci-express/pci-sig-sr-iov-primer-sr-iov-technology-paper.html" TargetMode="External"/><Relationship Id="rId2" Type="http://schemas.openxmlformats.org/officeDocument/2006/relationships/slide" Target="../slides/slide8.xml"/><Relationship Id="rId1" Type="http://schemas.openxmlformats.org/officeDocument/2006/relationships/notesMaster" Target="../notesMasters/notesMaster1.xml"/><Relationship Id="rId4" Type="http://schemas.openxmlformats.org/officeDocument/2006/relationships/hyperlink" Target="http://www.intel.com/content/www/us/en/io/data-direct-i-o-technology.html"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0929F6-E0D9-B44A-9A3A-69CDCA1B6048}" type="slidenum">
              <a:rPr lang="en-US" smtClean="0"/>
              <a:pPr/>
              <a:t>1</a:t>
            </a:fld>
            <a:endParaRPr lang="en-US" dirty="0"/>
          </a:p>
        </p:txBody>
      </p:sp>
    </p:spTree>
    <p:extLst>
      <p:ext uri="{BB962C8B-B14F-4D97-AF65-F5344CB8AC3E}">
        <p14:creationId xmlns:p14="http://schemas.microsoft.com/office/powerpoint/2010/main" val="32800158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reference provides information</a:t>
            </a:r>
            <a:r>
              <a:rPr lang="en-US" baseline="0" dirty="0" smtClean="0"/>
              <a:t> a cross-reference of appropriate technology based upon network architecture</a:t>
            </a:r>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10</a:t>
            </a:fld>
            <a:endParaRPr lang="en-US" dirty="0"/>
          </a:p>
        </p:txBody>
      </p:sp>
    </p:spTree>
    <p:extLst>
      <p:ext uri="{BB962C8B-B14F-4D97-AF65-F5344CB8AC3E}">
        <p14:creationId xmlns:p14="http://schemas.microsoft.com/office/powerpoint/2010/main" val="3039023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smtClean="0">
                <a:solidFill>
                  <a:schemeClr val="tx1"/>
                </a:solidFill>
                <a:effectLst/>
                <a:latin typeface="+mn-lt"/>
                <a:ea typeface="+mn-ea"/>
                <a:cs typeface="+mn-cs"/>
                <a:hlinkClick r:id="rId3"/>
              </a:rPr>
              <a:t>Intel Ethernet Converged Network Adapter (CNA) X520 using Intel 82599 Controller</a:t>
            </a:r>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Benefits</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Designed as a low cost, low power adapter, provides 10Gb Ethernet Blade, Direct Attach, or Fiber Optic Connectivity. Also provides a high-volume stable architecture with broad operating system support. Available as CNAs, LOM, and custom mezzanine adapters from most OEMs.</a:t>
            </a:r>
          </a:p>
          <a:p>
            <a:r>
              <a:rPr lang="en-US" sz="1200" b="1" kern="1200" dirty="0" smtClean="0">
                <a:solidFill>
                  <a:schemeClr val="tx1"/>
                </a:solidFill>
                <a:effectLst/>
                <a:latin typeface="+mn-lt"/>
                <a:ea typeface="+mn-ea"/>
                <a:cs typeface="+mn-cs"/>
              </a:rPr>
              <a:t>Features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Low cost, low power 10 Gigabit Ethernet (10GbE) performance</a:t>
            </a:r>
          </a:p>
          <a:p>
            <a:pPr lvl="0"/>
            <a:r>
              <a:rPr lang="en-US" sz="1200" kern="1200" dirty="0" smtClean="0">
                <a:solidFill>
                  <a:schemeClr val="tx1"/>
                </a:solidFill>
                <a:effectLst/>
                <a:latin typeface="+mn-lt"/>
                <a:ea typeface="+mn-ea"/>
                <a:cs typeface="+mn-cs"/>
              </a:rPr>
              <a:t>Provides 2 ports with 16 queues per port</a:t>
            </a:r>
          </a:p>
          <a:p>
            <a:pPr lvl="0"/>
            <a:r>
              <a:rPr lang="en-US" sz="1200" kern="1200" dirty="0" smtClean="0">
                <a:solidFill>
                  <a:schemeClr val="tx1"/>
                </a:solidFill>
                <a:effectLst/>
                <a:latin typeface="+mn-lt"/>
                <a:ea typeface="+mn-ea"/>
                <a:cs typeface="+mn-cs"/>
              </a:rPr>
              <a:t>Backward compatible with existing 1000BASE-T networks</a:t>
            </a:r>
          </a:p>
          <a:p>
            <a:pPr lvl="0"/>
            <a:r>
              <a:rPr lang="en-US" sz="1200" kern="1200" dirty="0" smtClean="0">
                <a:solidFill>
                  <a:schemeClr val="tx1"/>
                </a:solidFill>
                <a:effectLst/>
                <a:latin typeface="+mn-lt"/>
                <a:ea typeface="+mn-ea"/>
                <a:cs typeface="+mn-cs"/>
              </a:rPr>
              <a:t>Provides 64 Virtual Station Interfaces</a:t>
            </a:r>
          </a:p>
          <a:p>
            <a:pPr lvl="0"/>
            <a:r>
              <a:rPr lang="en-US" sz="1200" kern="1200" dirty="0" smtClean="0">
                <a:solidFill>
                  <a:schemeClr val="tx1"/>
                </a:solidFill>
                <a:effectLst/>
                <a:latin typeface="+mn-lt"/>
                <a:ea typeface="+mn-ea"/>
                <a:cs typeface="+mn-cs"/>
              </a:rPr>
              <a:t>Intel Ethernet Flow Director – TCP/IP or SCTP/IP protocols only</a:t>
            </a:r>
          </a:p>
          <a:p>
            <a:pPr lvl="0"/>
            <a:r>
              <a:rPr lang="en-US" sz="1200" kern="1200" dirty="0" smtClean="0">
                <a:solidFill>
                  <a:schemeClr val="tx1"/>
                </a:solidFill>
                <a:effectLst/>
                <a:latin typeface="+mn-lt"/>
                <a:ea typeface="+mn-ea"/>
                <a:cs typeface="+mn-cs"/>
              </a:rPr>
              <a:t>Compatible with Intel I/O Technology including VMDq, Next-Generation VMDq (64 queues per port)</a:t>
            </a:r>
          </a:p>
          <a:p>
            <a:pPr lvl="0"/>
            <a:r>
              <a:rPr lang="en-US" sz="1200" kern="1200" dirty="0" smtClean="0">
                <a:solidFill>
                  <a:schemeClr val="tx1"/>
                </a:solidFill>
                <a:effectLst/>
                <a:latin typeface="+mn-lt"/>
                <a:ea typeface="+mn-ea"/>
                <a:cs typeface="+mn-cs"/>
              </a:rPr>
              <a:t>Compatible with IPv6 Offloading, Advanced packet filtering</a:t>
            </a:r>
          </a:p>
          <a:p>
            <a:pPr lvl="0"/>
            <a:r>
              <a:rPr lang="en-US" sz="1200" kern="1200" dirty="0" smtClean="0">
                <a:solidFill>
                  <a:schemeClr val="tx1"/>
                </a:solidFill>
                <a:effectLst/>
                <a:latin typeface="+mn-lt"/>
                <a:ea typeface="+mn-ea"/>
                <a:cs typeface="+mn-cs"/>
              </a:rPr>
              <a:t>VLAN support with VLAN tag insertion, stripping and packet filtering for up to 4096 tags</a:t>
            </a:r>
          </a:p>
          <a:p>
            <a:pPr lvl="0"/>
            <a:r>
              <a:rPr lang="en-US" sz="1200" kern="1200" dirty="0" smtClean="0">
                <a:solidFill>
                  <a:schemeClr val="tx1"/>
                </a:solidFill>
                <a:effectLst/>
                <a:latin typeface="+mn-lt"/>
                <a:ea typeface="+mn-ea"/>
                <a:cs typeface="+mn-cs"/>
              </a:rPr>
              <a:t>Delivers same throughput as ten dual-port one-Gigabit adapters</a:t>
            </a:r>
          </a:p>
          <a:p>
            <a:pPr lvl="0"/>
            <a:r>
              <a:rPr lang="en-US" sz="1200" kern="1200" dirty="0" smtClean="0">
                <a:solidFill>
                  <a:schemeClr val="tx1"/>
                </a:solidFill>
                <a:effectLst/>
                <a:latin typeface="+mn-lt"/>
                <a:ea typeface="+mn-ea"/>
                <a:cs typeface="+mn-cs"/>
              </a:rPr>
              <a:t>Unified networking, delivering LAN, iSCSI and FCoE in one low cost CNA</a:t>
            </a:r>
          </a:p>
          <a:p>
            <a:r>
              <a:rPr lang="en-US" sz="1200" b="1" kern="1200" dirty="0" smtClean="0">
                <a:solidFill>
                  <a:schemeClr val="tx1"/>
                </a:solidFill>
                <a:effectLst/>
                <a:latin typeface="+mn-lt"/>
                <a:ea typeface="+mn-ea"/>
                <a:cs typeface="+mn-cs"/>
              </a:rPr>
              <a:t>Target Market </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Enterprise networking</a:t>
            </a:r>
            <a:r>
              <a:rPr lang="en-US" sz="1200" kern="1200" dirty="0" smtClean="0">
                <a:solidFill>
                  <a:schemeClr val="tx1"/>
                </a:solidFill>
                <a:effectLst/>
                <a:latin typeface="+mn-lt"/>
                <a:ea typeface="+mn-ea"/>
                <a:cs typeface="+mn-cs"/>
              </a:rPr>
              <a:t> — Customers needing networking performance, energy efficiency, broad Operating System (OS) and Virtual Machine Monitor (VMM) support, automation (including resource provisioning and monitoring, and workload balancing), converged networking, and emerging standards. </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11</a:t>
            </a:fld>
            <a:endParaRPr lang="en-US" dirty="0"/>
          </a:p>
        </p:txBody>
      </p:sp>
    </p:spTree>
    <p:extLst>
      <p:ext uri="{BB962C8B-B14F-4D97-AF65-F5344CB8AC3E}">
        <p14:creationId xmlns:p14="http://schemas.microsoft.com/office/powerpoint/2010/main" val="15822599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smtClean="0">
                <a:solidFill>
                  <a:schemeClr val="tx1"/>
                </a:solidFill>
                <a:effectLst/>
                <a:latin typeface="+mn-lt"/>
                <a:ea typeface="+mn-ea"/>
                <a:cs typeface="+mn-cs"/>
                <a:hlinkClick r:id="rId3"/>
              </a:rPr>
              <a:t>Intel Ethernet CNA X540 using Intel Ethernet Controller X540</a:t>
            </a:r>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Benefits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Brings 10 Gigabit 10BASE-T Ethernet to a broad market with reduced power, performance improvements, and deployment flexibility. Simplifies the transition to 10GbE through Backward Compatibility with existing 1GBE networks. Industry First Dual-Port 10GBASE-T adapter with single-chip solution with integrated MAC + PHY</a:t>
            </a:r>
          </a:p>
          <a:p>
            <a:r>
              <a:rPr lang="en-US" sz="1200" b="1" kern="1200" dirty="0" smtClean="0">
                <a:solidFill>
                  <a:schemeClr val="tx1"/>
                </a:solidFill>
                <a:effectLst/>
                <a:latin typeface="+mn-lt"/>
                <a:ea typeface="+mn-ea"/>
                <a:cs typeface="+mn-cs"/>
              </a:rPr>
              <a:t>Features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Low cost, low power 10 Gigabit Ethernet (10GbE) performance</a:t>
            </a:r>
          </a:p>
          <a:p>
            <a:pPr lvl="0"/>
            <a:r>
              <a:rPr lang="en-US" sz="1200" kern="1200" dirty="0" smtClean="0">
                <a:solidFill>
                  <a:schemeClr val="tx1"/>
                </a:solidFill>
                <a:effectLst/>
                <a:latin typeface="+mn-lt"/>
                <a:ea typeface="+mn-ea"/>
                <a:cs typeface="+mn-cs"/>
              </a:rPr>
              <a:t>Backward compatible with existing 1000BASE-T networks simplifies transition to 10GbE</a:t>
            </a:r>
          </a:p>
          <a:p>
            <a:pPr lvl="0"/>
            <a:r>
              <a:rPr lang="en-US" sz="1200" kern="1200" dirty="0" smtClean="0">
                <a:solidFill>
                  <a:schemeClr val="tx1"/>
                </a:solidFill>
                <a:effectLst/>
                <a:latin typeface="+mn-lt"/>
                <a:ea typeface="+mn-ea"/>
                <a:cs typeface="+mn-cs"/>
              </a:rPr>
              <a:t>Uses standard CAT-6a cabling with RJ45 connections</a:t>
            </a:r>
          </a:p>
          <a:p>
            <a:pPr lvl="0"/>
            <a:r>
              <a:rPr lang="en-US" sz="1200" kern="1200" dirty="0" smtClean="0">
                <a:solidFill>
                  <a:schemeClr val="tx1"/>
                </a:solidFill>
                <a:effectLst/>
                <a:latin typeface="+mn-lt"/>
                <a:ea typeface="+mn-ea"/>
                <a:cs typeface="+mn-cs"/>
              </a:rPr>
              <a:t>Flexible I/O virtualization for port partitioning and quality of service (QoS) of up to 64 virtual ports</a:t>
            </a:r>
          </a:p>
          <a:p>
            <a:pPr lvl="0"/>
            <a:r>
              <a:rPr lang="en-US" sz="1200" kern="1200" dirty="0" smtClean="0">
                <a:solidFill>
                  <a:schemeClr val="tx1"/>
                </a:solidFill>
                <a:effectLst/>
                <a:latin typeface="+mn-lt"/>
                <a:ea typeface="+mn-ea"/>
                <a:cs typeface="+mn-cs"/>
              </a:rPr>
              <a:t>Unified networking, delivering LAN, iSCSI and FCoE in one low cost CNA</a:t>
            </a:r>
          </a:p>
          <a:p>
            <a:r>
              <a:rPr lang="en-US" sz="1200" b="1" kern="1200" dirty="0" smtClean="0">
                <a:solidFill>
                  <a:schemeClr val="tx1"/>
                </a:solidFill>
                <a:effectLst/>
                <a:latin typeface="+mn-lt"/>
                <a:ea typeface="+mn-ea"/>
                <a:cs typeface="+mn-cs"/>
              </a:rPr>
              <a:t>Target Market </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Enterprise networking</a:t>
            </a:r>
            <a:r>
              <a:rPr lang="en-US" sz="1200" kern="1200" dirty="0" smtClean="0">
                <a:solidFill>
                  <a:schemeClr val="tx1"/>
                </a:solidFill>
                <a:effectLst/>
                <a:latin typeface="+mn-lt"/>
                <a:ea typeface="+mn-ea"/>
                <a:cs typeface="+mn-cs"/>
              </a:rPr>
              <a:t> — Customers needing 10BASE-T networking performance, energy efficiency, broad Operating System (OS) and Virtual Machine Monitor (VMM) support, automation (including resource provisioning and monitoring, and workload balancing), converged networking, and emerging standards.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B0929F6-E0D9-B44A-9A3A-69CDCA1B6048}" type="slidenum">
              <a:rPr lang="en-US" smtClean="0"/>
              <a:pPr/>
              <a:t>12</a:t>
            </a:fld>
            <a:endParaRPr lang="en-US" dirty="0"/>
          </a:p>
        </p:txBody>
      </p:sp>
    </p:spTree>
    <p:extLst>
      <p:ext uri="{BB962C8B-B14F-4D97-AF65-F5344CB8AC3E}">
        <p14:creationId xmlns:p14="http://schemas.microsoft.com/office/powerpoint/2010/main" val="17532497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smtClean="0">
                <a:solidFill>
                  <a:schemeClr val="tx1"/>
                </a:solidFill>
                <a:effectLst/>
                <a:latin typeface="+mn-lt"/>
                <a:ea typeface="+mn-ea"/>
                <a:cs typeface="+mn-cs"/>
                <a:hlinkClick r:id="rId3"/>
              </a:rPr>
              <a:t>Intel Ethernet CNA XL710</a:t>
            </a:r>
            <a:r>
              <a:rPr lang="en-US" sz="1200" b="1" kern="1200" dirty="0" smtClean="0">
                <a:solidFill>
                  <a:schemeClr val="tx1"/>
                </a:solidFill>
                <a:effectLst/>
                <a:latin typeface="+mn-lt"/>
                <a:ea typeface="+mn-ea"/>
                <a:cs typeface="+mn-cs"/>
              </a:rPr>
              <a:t> and </a:t>
            </a:r>
            <a:r>
              <a:rPr lang="en-US" sz="1200" b="1" u="sng" kern="1200" dirty="0" smtClean="0">
                <a:solidFill>
                  <a:schemeClr val="tx1"/>
                </a:solidFill>
                <a:effectLst/>
                <a:latin typeface="+mn-lt"/>
                <a:ea typeface="+mn-ea"/>
                <a:cs typeface="+mn-cs"/>
                <a:hlinkClick r:id="rId3"/>
              </a:rPr>
              <a:t>Ethernet CNA X710</a:t>
            </a:r>
            <a:r>
              <a:rPr lang="en-US" sz="1200" b="1" kern="1200" dirty="0" smtClean="0">
                <a:solidFill>
                  <a:schemeClr val="tx1"/>
                </a:solidFill>
                <a:effectLst/>
                <a:latin typeface="+mn-lt"/>
                <a:ea typeface="+mn-ea"/>
                <a:cs typeface="+mn-cs"/>
              </a:rPr>
              <a:t> </a:t>
            </a:r>
          </a:p>
          <a:p>
            <a:r>
              <a:rPr lang="en-US" sz="1200" b="1" kern="1200" dirty="0" smtClean="0">
                <a:solidFill>
                  <a:schemeClr val="tx1"/>
                </a:solidFill>
                <a:effectLst/>
                <a:latin typeface="+mn-lt"/>
                <a:ea typeface="+mn-ea"/>
                <a:cs typeface="+mn-cs"/>
              </a:rPr>
              <a:t>Benefits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Brings 10 Gigabit Ethernet to the broad market with reduced power, performance improvements, and deployment flexibility. The XL710 can be deployed as Converged Network Adapters (CNA), backplanes, and LAN on Motherboard (LOM).</a:t>
            </a:r>
          </a:p>
          <a:p>
            <a:r>
              <a:rPr lang="en-US" sz="1200" b="1" kern="1200" dirty="0" smtClean="0">
                <a:solidFill>
                  <a:schemeClr val="tx1"/>
                </a:solidFill>
                <a:effectLst/>
                <a:latin typeface="+mn-lt"/>
                <a:ea typeface="+mn-ea"/>
                <a:cs typeface="+mn-cs"/>
              </a:rPr>
              <a:t>Features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Low power single chip design for PCI Express 3.0</a:t>
            </a:r>
          </a:p>
          <a:p>
            <a:pPr lvl="0"/>
            <a:r>
              <a:rPr lang="en-US" sz="1200" kern="1200" dirty="0" smtClean="0">
                <a:solidFill>
                  <a:schemeClr val="tx1"/>
                </a:solidFill>
                <a:effectLst/>
                <a:latin typeface="+mn-lt"/>
                <a:ea typeface="+mn-ea"/>
                <a:cs typeface="+mn-cs"/>
              </a:rPr>
              <a:t>Software configurable Ethernet Port Speed for up to 2x10GbE or up to 2x20GbE</a:t>
            </a:r>
          </a:p>
          <a:p>
            <a:pPr lvl="0"/>
            <a:r>
              <a:rPr lang="en-US" sz="1200" kern="1200" dirty="0" smtClean="0">
                <a:solidFill>
                  <a:schemeClr val="tx1"/>
                </a:solidFill>
                <a:effectLst/>
                <a:latin typeface="+mn-lt"/>
                <a:ea typeface="+mn-ea"/>
                <a:cs typeface="+mn-cs"/>
              </a:rPr>
              <a:t>Interfaces for Converged Network Adapters, backplanes and LAN on Motherboard</a:t>
            </a:r>
          </a:p>
          <a:p>
            <a:pPr lvl="0"/>
            <a:r>
              <a:rPr lang="en-US" sz="1200" kern="1200" dirty="0" smtClean="0">
                <a:solidFill>
                  <a:schemeClr val="tx1"/>
                </a:solidFill>
                <a:effectLst/>
                <a:latin typeface="+mn-lt"/>
                <a:ea typeface="+mn-ea"/>
                <a:cs typeface="+mn-cs"/>
              </a:rPr>
              <a:t>Network virtualization Overlay stateless offloads for Geneve, VXLAN, and NVGRE</a:t>
            </a:r>
          </a:p>
          <a:p>
            <a:pPr lvl="0"/>
            <a:r>
              <a:rPr lang="en-US" sz="1200" kern="1200" dirty="0" smtClean="0">
                <a:solidFill>
                  <a:schemeClr val="tx1"/>
                </a:solidFill>
                <a:effectLst/>
                <a:latin typeface="+mn-lt"/>
                <a:ea typeface="+mn-ea"/>
                <a:cs typeface="+mn-cs"/>
              </a:rPr>
              <a:t>Intelligent load balancing for high performance traffic flows of virtual machines</a:t>
            </a:r>
          </a:p>
          <a:p>
            <a:pPr lvl="0"/>
            <a:r>
              <a:rPr lang="en-US" sz="1200" kern="1200" dirty="0" smtClean="0">
                <a:solidFill>
                  <a:schemeClr val="tx1"/>
                </a:solidFill>
                <a:effectLst/>
                <a:latin typeface="+mn-lt"/>
                <a:ea typeface="+mn-ea"/>
                <a:cs typeface="+mn-cs"/>
              </a:rPr>
              <a:t>Intelligent Offloads accelerate operating system storage initiators to deliver high performance for NAS (NFS, SMB), and SAN (iSCSI)</a:t>
            </a:r>
          </a:p>
          <a:p>
            <a:pPr lvl="0"/>
            <a:r>
              <a:rPr lang="en-US" sz="1200" kern="1200" dirty="0" smtClean="0">
                <a:solidFill>
                  <a:schemeClr val="tx1"/>
                </a:solidFill>
                <a:effectLst/>
                <a:latin typeface="+mn-lt"/>
                <a:ea typeface="+mn-ea"/>
                <a:cs typeface="+mn-cs"/>
              </a:rPr>
              <a:t>Intel Data Plane Development Kit (DPDK) optimized for efficient packet processing to support Network Function Virtualization (NFV)</a:t>
            </a:r>
          </a:p>
          <a:p>
            <a:pPr lvl="0"/>
            <a:r>
              <a:rPr lang="en-US" sz="1200" kern="1200" dirty="0" smtClean="0">
                <a:solidFill>
                  <a:schemeClr val="tx1"/>
                </a:solidFill>
                <a:effectLst/>
                <a:latin typeface="+mn-lt"/>
                <a:ea typeface="+mn-ea"/>
                <a:cs typeface="+mn-cs"/>
              </a:rPr>
              <a:t>Intel Ethernet Flow Director for hardware based application traffic steering</a:t>
            </a:r>
          </a:p>
          <a:p>
            <a:pPr lvl="0"/>
            <a:r>
              <a:rPr lang="en-US" sz="1200" kern="1200" dirty="0" smtClean="0">
                <a:solidFill>
                  <a:schemeClr val="tx1"/>
                </a:solidFill>
                <a:effectLst/>
                <a:latin typeface="+mn-lt"/>
                <a:ea typeface="+mn-ea"/>
                <a:cs typeface="+mn-cs"/>
              </a:rPr>
              <a:t>Intel Data Direct I/O (Intel DDIO) makes the processor cache the primary destination and source of I/O data rather than main memory</a:t>
            </a:r>
          </a:p>
          <a:p>
            <a:r>
              <a:rPr lang="en-US" sz="1200" b="1" kern="1200" dirty="0" smtClean="0">
                <a:solidFill>
                  <a:schemeClr val="tx1"/>
                </a:solidFill>
                <a:effectLst/>
                <a:latin typeface="+mn-lt"/>
                <a:ea typeface="+mn-ea"/>
                <a:cs typeface="+mn-cs"/>
              </a:rPr>
              <a:t>Target Market </a:t>
            </a:r>
            <a:endParaRPr lang="en-US" sz="1200"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Enterprise networking</a:t>
            </a:r>
            <a:r>
              <a:rPr lang="en-US" sz="1200" kern="1200" dirty="0" smtClean="0">
                <a:solidFill>
                  <a:schemeClr val="tx1"/>
                </a:solidFill>
                <a:effectLst/>
                <a:latin typeface="+mn-lt"/>
                <a:ea typeface="+mn-ea"/>
                <a:cs typeface="+mn-cs"/>
              </a:rPr>
              <a:t> — Customers needing networking performance, energy efficiency, broad Operating System (OS) and Virtual Machine Monitor (VMM) support, automation (including resource provisioning and monitoring, and workload balancing), converged networking, and emerging standards. Examples are data centers looking for Data Center Bridging (DCB) and Virtual Bridging (VEB).</a:t>
            </a:r>
          </a:p>
          <a:p>
            <a:r>
              <a:rPr lang="en-US" sz="1200" u="sng" kern="1200" dirty="0" smtClean="0">
                <a:solidFill>
                  <a:schemeClr val="tx1"/>
                </a:solidFill>
                <a:effectLst/>
                <a:latin typeface="+mn-lt"/>
                <a:ea typeface="+mn-ea"/>
                <a:cs typeface="+mn-cs"/>
              </a:rPr>
              <a:t>Cloud networking</a:t>
            </a:r>
            <a:r>
              <a:rPr lang="en-US" sz="1200" kern="1200" dirty="0" smtClean="0">
                <a:solidFill>
                  <a:schemeClr val="tx1"/>
                </a:solidFill>
                <a:effectLst/>
                <a:latin typeface="+mn-lt"/>
                <a:ea typeface="+mn-ea"/>
                <a:cs typeface="+mn-cs"/>
              </a:rPr>
              <a:t> — Cloud customers needing computing infrastructure and software are sold as services, and where cloud service providers drive unique requirements, the XL710 has these strengths: networking performance, energy efficiency, automation (including resource provisioning and monitoring, and workload balancing), sophisticated packet header parsing, and quality open source drivers. In the case where computing infrastructure is sold as a service, the XL710 features important in Enterprise networking and HPC can also be important to the cloud.</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13</a:t>
            </a:fld>
            <a:endParaRPr lang="en-US" dirty="0"/>
          </a:p>
        </p:txBody>
      </p:sp>
    </p:spTree>
    <p:extLst>
      <p:ext uri="{BB962C8B-B14F-4D97-AF65-F5344CB8AC3E}">
        <p14:creationId xmlns:p14="http://schemas.microsoft.com/office/powerpoint/2010/main" val="40076457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Features</a:t>
            </a:r>
            <a:r>
              <a:rPr lang="en-US" baseline="0" dirty="0" smtClean="0"/>
              <a:t> reference of Intel 10GbE solutions</a:t>
            </a:r>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14</a:t>
            </a:fld>
            <a:endParaRPr lang="en-US" dirty="0"/>
          </a:p>
        </p:txBody>
      </p:sp>
    </p:spTree>
    <p:extLst>
      <p:ext uri="{BB962C8B-B14F-4D97-AF65-F5344CB8AC3E}">
        <p14:creationId xmlns:p14="http://schemas.microsoft.com/office/powerpoint/2010/main" val="1753764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10GbE has been around since about 2008. Adoption has been slow for two primary reasons:</a:t>
            </a:r>
          </a:p>
          <a:p>
            <a:pPr lvl="0"/>
            <a:r>
              <a:rPr lang="en-US" sz="1200" kern="1200" dirty="0" smtClean="0">
                <a:solidFill>
                  <a:schemeClr val="tx1"/>
                </a:solidFill>
                <a:effectLst/>
                <a:latin typeface="+mn-lt"/>
                <a:ea typeface="+mn-ea"/>
                <a:cs typeface="+mn-cs"/>
              </a:rPr>
              <a:t>The network was not the primary bottleneck in system performance</a:t>
            </a:r>
          </a:p>
          <a:p>
            <a:pPr lvl="0"/>
            <a:r>
              <a:rPr lang="en-US" sz="1200" kern="1200" dirty="0" smtClean="0">
                <a:solidFill>
                  <a:schemeClr val="tx1"/>
                </a:solidFill>
                <a:effectLst/>
                <a:latin typeface="+mn-lt"/>
                <a:ea typeface="+mn-ea"/>
                <a:cs typeface="+mn-cs"/>
              </a:rPr>
              <a:t>The relatively high cost of upgrading network infrastructure for 10GbE</a:t>
            </a:r>
          </a:p>
          <a:p>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r>
              <a:rPr lang="en-US" sz="1200" kern="1200" dirty="0" smtClean="0">
                <a:solidFill>
                  <a:schemeClr val="tx1"/>
                </a:solidFill>
                <a:effectLst/>
                <a:latin typeface="+mn-lt"/>
                <a:ea typeface="+mn-ea"/>
                <a:cs typeface="+mn-cs"/>
              </a:rPr>
              <a:t>With technology advances in processors, much faster flash storage combined with the increased use of virtualized servers, administrators are now looking to upgrade their network infrastructure. The following chart (credit Crehan Research, LRF 2015) illustrates the dramatic growth in the number of 10GbE ports expected in the next few years along with a corresponding drop in the number of 1GbE ports.</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2</a:t>
            </a:fld>
            <a:endParaRPr lang="en-US" dirty="0"/>
          </a:p>
        </p:txBody>
      </p:sp>
    </p:spTree>
    <p:extLst>
      <p:ext uri="{BB962C8B-B14F-4D97-AF65-F5344CB8AC3E}">
        <p14:creationId xmlns:p14="http://schemas.microsoft.com/office/powerpoint/2010/main" val="207215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Intel white paper </a:t>
            </a:r>
            <a:r>
              <a:rPr lang="en-US" sz="1200" u="sng" kern="1200" dirty="0" smtClean="0">
                <a:solidFill>
                  <a:schemeClr val="tx1"/>
                </a:solidFill>
                <a:effectLst/>
                <a:latin typeface="+mn-lt"/>
                <a:ea typeface="+mn-ea"/>
                <a:cs typeface="+mn-cs"/>
                <a:hlinkClick r:id="rId3"/>
              </a:rPr>
              <a:t>10GBBase-T for Broad 10 Gigabit Adoption in the Data Center</a:t>
            </a:r>
            <a:r>
              <a:rPr lang="en-US" sz="1200" kern="1200" dirty="0" smtClean="0">
                <a:solidFill>
                  <a:schemeClr val="tx1"/>
                </a:solidFill>
                <a:effectLst/>
                <a:latin typeface="+mn-lt"/>
                <a:ea typeface="+mn-ea"/>
                <a:cs typeface="+mn-cs"/>
              </a:rPr>
              <a:t> provides valuable information on the driving forces for the adoption of 10GbE and the alternatives for delivering it to the data center including pros and cons of each method. </a:t>
            </a:r>
          </a:p>
          <a:p>
            <a:r>
              <a:rPr lang="en-US" sz="1200" kern="1200" dirty="0" smtClean="0">
                <a:solidFill>
                  <a:schemeClr val="tx1"/>
                </a:solidFill>
                <a:effectLst/>
                <a:latin typeface="+mn-lt"/>
                <a:ea typeface="+mn-ea"/>
                <a:cs typeface="+mn-cs"/>
              </a:rPr>
              <a:t>The driving forces listed include:</a:t>
            </a:r>
          </a:p>
          <a:p>
            <a:pPr lvl="0"/>
            <a:r>
              <a:rPr lang="en-US" sz="1200" kern="1200" dirty="0" smtClean="0">
                <a:solidFill>
                  <a:schemeClr val="tx1"/>
                </a:solidFill>
                <a:effectLst/>
                <a:latin typeface="+mn-lt"/>
                <a:ea typeface="+mn-ea"/>
                <a:cs typeface="+mn-cs"/>
              </a:rPr>
              <a:t>Provide greater bandwidth for virtualized servers.</a:t>
            </a:r>
          </a:p>
          <a:p>
            <a:pPr lvl="0"/>
            <a:r>
              <a:rPr lang="en-US" sz="1200" kern="1200" dirty="0" smtClean="0">
                <a:solidFill>
                  <a:schemeClr val="tx1"/>
                </a:solidFill>
                <a:effectLst/>
                <a:latin typeface="+mn-lt"/>
                <a:ea typeface="+mn-ea"/>
                <a:cs typeface="+mn-cs"/>
              </a:rPr>
              <a:t>Reduce complexities associated with using 1GbE for virtualized servers</a:t>
            </a:r>
          </a:p>
          <a:p>
            <a:pPr lvl="0"/>
            <a:r>
              <a:rPr lang="en-US" sz="1200" kern="1200" dirty="0" smtClean="0">
                <a:solidFill>
                  <a:schemeClr val="tx1"/>
                </a:solidFill>
                <a:effectLst/>
                <a:latin typeface="+mn-lt"/>
                <a:ea typeface="+mn-ea"/>
                <a:cs typeface="+mn-cs"/>
              </a:rPr>
              <a:t>Increase flexibility by combining data and storage networks on one unified network</a:t>
            </a:r>
          </a:p>
          <a:p>
            <a:pPr lvl="0"/>
            <a:r>
              <a:rPr lang="en-US" sz="1200" kern="1200" dirty="0" smtClean="0">
                <a:solidFill>
                  <a:schemeClr val="tx1"/>
                </a:solidFill>
                <a:effectLst/>
                <a:latin typeface="+mn-lt"/>
                <a:ea typeface="+mn-ea"/>
                <a:cs typeface="+mn-cs"/>
              </a:rPr>
              <a:t>Eliminate networking bottlenecks caused by technological advances such as faster processors and flash storage</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3</a:t>
            </a:fld>
            <a:endParaRPr lang="en-US" dirty="0"/>
          </a:p>
        </p:txBody>
      </p:sp>
    </p:spTree>
    <p:extLst>
      <p:ext uri="{BB962C8B-B14F-4D97-AF65-F5344CB8AC3E}">
        <p14:creationId xmlns:p14="http://schemas.microsoft.com/office/powerpoint/2010/main" val="1112427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primary market for networking infrastructure greater than 1000GbE includes the following broad categories:</a:t>
            </a:r>
          </a:p>
          <a:p>
            <a:pPr lvl="0"/>
            <a:r>
              <a:rPr lang="en-US" sz="1200" b="1" kern="1200" dirty="0" smtClean="0">
                <a:solidFill>
                  <a:schemeClr val="tx1"/>
                </a:solidFill>
                <a:effectLst/>
                <a:latin typeface="+mn-lt"/>
                <a:ea typeface="+mn-ea"/>
                <a:cs typeface="+mn-cs"/>
              </a:rPr>
              <a:t>Enterprise Data Centers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Customers transitioning from 1Gb to 10Gb to leverage new processor and disk technologies</a:t>
            </a:r>
          </a:p>
          <a:p>
            <a:pPr lvl="0"/>
            <a:r>
              <a:rPr lang="en-US" sz="1200" kern="1200" dirty="0" smtClean="0">
                <a:solidFill>
                  <a:schemeClr val="tx1"/>
                </a:solidFill>
                <a:effectLst/>
                <a:latin typeface="+mn-lt"/>
                <a:ea typeface="+mn-ea"/>
                <a:cs typeface="+mn-cs"/>
              </a:rPr>
              <a:t>Customers evaluating network overlays such as Virtual </a:t>
            </a:r>
            <a:r>
              <a:rPr lang="en-US" sz="1200" kern="1200" dirty="0" err="1" smtClean="0">
                <a:solidFill>
                  <a:schemeClr val="tx1"/>
                </a:solidFill>
                <a:effectLst/>
                <a:latin typeface="+mn-lt"/>
                <a:ea typeface="+mn-ea"/>
                <a:cs typeface="+mn-cs"/>
              </a:rPr>
              <a:t>eXtensible</a:t>
            </a:r>
            <a:r>
              <a:rPr lang="en-US" sz="1200" kern="1200" dirty="0" smtClean="0">
                <a:solidFill>
                  <a:schemeClr val="tx1"/>
                </a:solidFill>
                <a:effectLst/>
                <a:latin typeface="+mn-lt"/>
                <a:ea typeface="+mn-ea"/>
                <a:cs typeface="+mn-cs"/>
              </a:rPr>
              <a:t> Local Area Networks (VXLAN), Network Virtualization using Generic Routing Encapsulation (NVGRE), and Stateless Transport Tunneling (STT)</a:t>
            </a:r>
          </a:p>
          <a:p>
            <a:pPr lvl="0"/>
            <a:r>
              <a:rPr lang="en-US" sz="1200" b="1" kern="1200" dirty="0" smtClean="0">
                <a:solidFill>
                  <a:schemeClr val="tx1"/>
                </a:solidFill>
                <a:effectLst/>
                <a:latin typeface="+mn-lt"/>
                <a:ea typeface="+mn-ea"/>
                <a:cs typeface="+mn-cs"/>
              </a:rPr>
              <a:t>Cloud Service Providers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Deploying 10GbE SFP+ and 10GBBASET-T to provide for the network traffic needed to service cloud workloads</a:t>
            </a:r>
          </a:p>
          <a:p>
            <a:pPr lvl="0"/>
            <a:r>
              <a:rPr lang="en-US" sz="1200" kern="1200" dirty="0" smtClean="0">
                <a:solidFill>
                  <a:schemeClr val="tx1"/>
                </a:solidFill>
                <a:effectLst/>
                <a:latin typeface="+mn-lt"/>
                <a:ea typeface="+mn-ea"/>
                <a:cs typeface="+mn-cs"/>
              </a:rPr>
              <a:t>Evaluating and investigating 100GbE server ports for network intensive workloads</a:t>
            </a:r>
          </a:p>
          <a:p>
            <a:pPr lvl="0"/>
            <a:r>
              <a:rPr lang="en-US" sz="1200" b="1" kern="1200" dirty="0" smtClean="0">
                <a:solidFill>
                  <a:schemeClr val="tx1"/>
                </a:solidFill>
                <a:effectLst/>
                <a:latin typeface="+mn-lt"/>
                <a:ea typeface="+mn-ea"/>
                <a:cs typeface="+mn-cs"/>
              </a:rPr>
              <a:t>Communication Service Providers</a:t>
            </a: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Deploying 10GbE &amp; 40GbE with DPDK (Data Plane Development Kit)</a:t>
            </a:r>
          </a:p>
          <a:p>
            <a:pPr lvl="0"/>
            <a:r>
              <a:rPr lang="en-US" sz="1200" kern="1200" dirty="0" smtClean="0">
                <a:solidFill>
                  <a:schemeClr val="tx1"/>
                </a:solidFill>
                <a:effectLst/>
                <a:latin typeface="+mn-lt"/>
                <a:ea typeface="+mn-ea"/>
                <a:cs typeface="+mn-cs"/>
              </a:rPr>
              <a:t>Deploying NFV (network-function virtualization) on standards based servers</a:t>
            </a:r>
          </a:p>
          <a:p>
            <a:pPr lvl="0"/>
            <a:r>
              <a:rPr lang="en-US" sz="1200" kern="1200" dirty="0" smtClean="0">
                <a:solidFill>
                  <a:schemeClr val="tx1"/>
                </a:solidFill>
                <a:effectLst/>
                <a:latin typeface="+mn-lt"/>
                <a:ea typeface="+mn-ea"/>
                <a:cs typeface="+mn-cs"/>
              </a:rPr>
              <a:t>Developing applications to leverage Intel’s new switch technology code named Red Rock Canyon </a:t>
            </a:r>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4</a:t>
            </a:fld>
            <a:endParaRPr lang="en-US" dirty="0"/>
          </a:p>
        </p:txBody>
      </p:sp>
    </p:spTree>
    <p:extLst>
      <p:ext uri="{BB962C8B-B14F-4D97-AF65-F5344CB8AC3E}">
        <p14:creationId xmlns:p14="http://schemas.microsoft.com/office/powerpoint/2010/main" val="1276053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Features reference of Intel 10GbE solutions</a:t>
            </a:r>
          </a:p>
        </p:txBody>
      </p:sp>
      <p:sp>
        <p:nvSpPr>
          <p:cNvPr id="4" name="Slide Number Placeholder 3"/>
          <p:cNvSpPr>
            <a:spLocks noGrp="1"/>
          </p:cNvSpPr>
          <p:nvPr>
            <p:ph type="sldNum" sz="quarter" idx="10"/>
          </p:nvPr>
        </p:nvSpPr>
        <p:spPr/>
        <p:txBody>
          <a:bodyPr/>
          <a:lstStyle/>
          <a:p>
            <a:fld id="{CB0929F6-E0D9-B44A-9A3A-69CDCA1B6048}" type="slidenum">
              <a:rPr lang="en-US" smtClean="0"/>
              <a:pPr/>
              <a:t>5</a:t>
            </a:fld>
            <a:endParaRPr lang="en-US" dirty="0"/>
          </a:p>
        </p:txBody>
      </p:sp>
    </p:spTree>
    <p:extLst>
      <p:ext uri="{BB962C8B-B14F-4D97-AF65-F5344CB8AC3E}">
        <p14:creationId xmlns:p14="http://schemas.microsoft.com/office/powerpoint/2010/main" val="2486148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reference provides information</a:t>
            </a:r>
            <a:r>
              <a:rPr lang="en-US" baseline="0" dirty="0" smtClean="0"/>
              <a:t> a cross-reference of appropriate technology based upon network architecture</a:t>
            </a:r>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6</a:t>
            </a:fld>
            <a:endParaRPr lang="en-US" dirty="0"/>
          </a:p>
        </p:txBody>
      </p:sp>
    </p:spTree>
    <p:extLst>
      <p:ext uri="{BB962C8B-B14F-4D97-AF65-F5344CB8AC3E}">
        <p14:creationId xmlns:p14="http://schemas.microsoft.com/office/powerpoint/2010/main" val="40890460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Who is providing solutions into the 10GbE market? According to Crehan Research, Intel placed a commanding 7,425 ports shipped into the market in 2015 Q3, followed by Broadcom at 2,779 ports, QLogic at 484.7 ports and Emulex at 291 ports. The following chart shows the overall market segment share (MSS) for Ethernet LOM &amp; NIC Ports.</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Leveraging the leader</a:t>
            </a:r>
            <a:r>
              <a:rPr lang="en-US" sz="1200" kern="1200" baseline="0" dirty="0" smtClean="0">
                <a:solidFill>
                  <a:schemeClr val="tx1"/>
                </a:solidFill>
                <a:effectLst/>
                <a:latin typeface="+mn-lt"/>
                <a:ea typeface="+mn-ea"/>
                <a:cs typeface="+mn-cs"/>
              </a:rPr>
              <a:t> in 10GbE NIC adapters </a:t>
            </a:r>
            <a:endParaRPr lang="en-US" dirty="0" smtClean="0"/>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7</a:t>
            </a:fld>
            <a:endParaRPr lang="en-US" dirty="0"/>
          </a:p>
        </p:txBody>
      </p:sp>
    </p:spTree>
    <p:extLst>
      <p:ext uri="{BB962C8B-B14F-4D97-AF65-F5344CB8AC3E}">
        <p14:creationId xmlns:p14="http://schemas.microsoft.com/office/powerpoint/2010/main" val="1268938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upgrading a data center, each component upgraded to newer technology carries an increase in performance and functionality. In addition, when complementary Intel upgrades are selected, Intel provides technology that works across components to provide additional performance and functionality.</a:t>
            </a:r>
          </a:p>
          <a:p>
            <a:r>
              <a:rPr lang="en-US" dirty="0" smtClean="0"/>
              <a:t>Intel Virtualization Technology (Intel VT) provides a portfolio of technologies and features that provide performance and functionality to increase the performance of systems running a virtualized environment by providing a hardware assist to the virtualization software. These technologies work to reduce the virtualization overheads occurring in cache, I/O, and memory in hypervisors for hypervisors, solution developers, and users who have enabled Intel VT. The result is a server’s virtual machines (VM) run more cost effectively. The Intel VT portfolio includes:</a:t>
            </a:r>
          </a:p>
          <a:p>
            <a:r>
              <a:rPr lang="en-US" dirty="0" smtClean="0"/>
              <a:t>CPU virtualization features enable abstraction of the full power of the Intel CPU to a VM. Software in the VM can run as if it was running natively on a dedicated CPU. This feature also provides for live migration from one Intel CPU generation to another, as well as nested virtualization.</a:t>
            </a:r>
          </a:p>
          <a:p>
            <a:r>
              <a:rPr lang="en-US" dirty="0" smtClean="0"/>
              <a:t>Memory virtualization features allow abstraction, isolation, and monitoring of memory on a per VM basis. These features facilitate live migration of VMs, add to fault tolerance, and enhance security. Features include direct memory access (DMA) remapping, and extended page tables (EPT), including their extensions: accessed and dirty bits, and fast switching of EPT contexts.</a:t>
            </a:r>
          </a:p>
          <a:p>
            <a:r>
              <a:rPr lang="en-US" dirty="0" smtClean="0"/>
              <a:t>I/O virtualization features facilitate offloading the multi-core packet process to network adapters as well as direct assignment of virtual machines to virtual functions, including disk I/O.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u="sng" kern="1200" dirty="0" smtClean="0">
              <a:solidFill>
                <a:schemeClr val="tx1"/>
              </a:solidFill>
              <a:effectLst/>
              <a:latin typeface="+mn-lt"/>
              <a:ea typeface="+mn-ea"/>
              <a:cs typeface="+mn-cs"/>
              <a:hlinkClick r:id=""/>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hlinkClick r:id=""/>
              </a:rPr>
              <a:t>Virtual Machine Device Queues (VMDQ)</a:t>
            </a:r>
            <a:r>
              <a:rPr lang="en-US" sz="1200" kern="1200" dirty="0" smtClean="0">
                <a:solidFill>
                  <a:schemeClr val="tx1"/>
                </a:solidFill>
                <a:effectLst/>
                <a:latin typeface="+mn-lt"/>
                <a:ea typeface="+mn-ea"/>
                <a:cs typeface="+mn-cs"/>
              </a:rPr>
              <a:t> – Improves traffic management within the server by offloading traffic sorting and routing from the hypervisor’s virtual switch to the Intel Ethernet Controller. By working with VMware NetQueue or Microsoft Virtual Machine (VM) Queues, VMDQ enables traffic steering and balanced bandwidth allocation across the Intel Ethernet Controller’s multiple hardware queues.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hlinkClick r:id="rId3"/>
              </a:rPr>
              <a:t>Single Root I/O Virtualization (SR-IVO)</a:t>
            </a:r>
            <a:r>
              <a:rPr lang="en-US" sz="1200" kern="1200" dirty="0" smtClean="0">
                <a:solidFill>
                  <a:schemeClr val="tx1"/>
                </a:solidFill>
                <a:effectLst/>
                <a:latin typeface="+mn-lt"/>
                <a:ea typeface="+mn-ea"/>
                <a:cs typeface="+mn-cs"/>
              </a:rPr>
              <a:t> – Allows partitioning of a single Intel Ethernet Server Adapter port into multiple virtual functions. Administrators can use these virtual ports to create multiple isolated connections to virtual machines. It can also be used to remove the CPU from the process of moving data to and from a VM. Data is </a:t>
            </a:r>
            <a:r>
              <a:rPr lang="en-US" sz="1200" kern="1200" dirty="0" err="1" smtClean="0">
                <a:solidFill>
                  <a:schemeClr val="tx1"/>
                </a:solidFill>
                <a:effectLst/>
                <a:latin typeface="+mn-lt"/>
                <a:ea typeface="+mn-ea"/>
                <a:cs typeface="+mn-cs"/>
              </a:rPr>
              <a:t>DMA’d</a:t>
            </a:r>
            <a:r>
              <a:rPr lang="en-US" sz="1200" kern="1200" dirty="0" smtClean="0">
                <a:solidFill>
                  <a:schemeClr val="tx1"/>
                </a:solidFill>
                <a:effectLst/>
                <a:latin typeface="+mn-lt"/>
                <a:ea typeface="+mn-ea"/>
                <a:cs typeface="+mn-cs"/>
              </a:rPr>
              <a:t> directly to and from a VM without the software switch in the VM ever ‘touching’ it.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effectLst/>
                <a:latin typeface="+mn-lt"/>
                <a:ea typeface="+mn-ea"/>
                <a:cs typeface="+mn-cs"/>
                <a:hlinkClick r:id="rId4"/>
              </a:rPr>
              <a:t>Intel Data Direct I/O Technology enhancements (Intel DDIO)</a:t>
            </a:r>
            <a:r>
              <a:rPr lang="en-US" sz="1200" kern="1200" dirty="0" smtClean="0">
                <a:solidFill>
                  <a:schemeClr val="tx1"/>
                </a:solidFill>
                <a:effectLst/>
                <a:latin typeface="+mn-lt"/>
                <a:ea typeface="+mn-ea"/>
                <a:cs typeface="+mn-cs"/>
              </a:rPr>
              <a:t> – First introduced in the Intel Xeon processor E5 family and Intel Xeon processor E7 v2 family as a key feature of Intel Integrated I/O. It allows Intel Ethernet Controllers and adapters to talk directly with the processor cache, Intel DDIO makes the processor cache the primary destination and source of I/O rather than main memory. This re-architecture of the flow of I/O data, helping to deliver increased bandwidth, lower latency, and reduced power consumption.</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smtClean="0"/>
          </a:p>
          <a:p>
            <a:endParaRPr lang="en-US" dirty="0"/>
          </a:p>
        </p:txBody>
      </p:sp>
      <p:sp>
        <p:nvSpPr>
          <p:cNvPr id="4" name="Slide Number Placeholder 3"/>
          <p:cNvSpPr>
            <a:spLocks noGrp="1"/>
          </p:cNvSpPr>
          <p:nvPr>
            <p:ph type="sldNum" sz="quarter" idx="10"/>
          </p:nvPr>
        </p:nvSpPr>
        <p:spPr/>
        <p:txBody>
          <a:bodyPr/>
          <a:lstStyle/>
          <a:p>
            <a:fld id="{CB0929F6-E0D9-B44A-9A3A-69CDCA1B6048}" type="slidenum">
              <a:rPr lang="en-US" smtClean="0"/>
              <a:pPr/>
              <a:t>8</a:t>
            </a:fld>
            <a:endParaRPr lang="en-US" dirty="0"/>
          </a:p>
        </p:txBody>
      </p:sp>
    </p:spTree>
    <p:extLst>
      <p:ext uri="{BB962C8B-B14F-4D97-AF65-F5344CB8AC3E}">
        <p14:creationId xmlns:p14="http://schemas.microsoft.com/office/powerpoint/2010/main" val="36018692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B0929F6-E0D9-B44A-9A3A-69CDCA1B6048}" type="slidenum">
              <a:rPr lang="en-US" smtClean="0"/>
              <a:pPr/>
              <a:t>9</a:t>
            </a:fld>
            <a:endParaRPr lang="en-US" dirty="0"/>
          </a:p>
        </p:txBody>
      </p:sp>
    </p:spTree>
    <p:extLst>
      <p:ext uri="{BB962C8B-B14F-4D97-AF65-F5344CB8AC3E}">
        <p14:creationId xmlns:p14="http://schemas.microsoft.com/office/powerpoint/2010/main" val="33831125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lumMod val="95000"/>
            <a:lumOff val="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83800" y="1021387"/>
            <a:ext cx="8241555" cy="2266929"/>
          </a:xfrm>
        </p:spPr>
        <p:txBody>
          <a:bodyPr>
            <a:normAutofit/>
          </a:bodyPr>
          <a:lstStyle>
            <a:lvl1pPr algn="l">
              <a:defRPr sz="440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483801" y="3412937"/>
            <a:ext cx="6567153" cy="816163"/>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cxnSp>
        <p:nvCxnSpPr>
          <p:cNvPr id="9" name="Straight Connector 8"/>
          <p:cNvCxnSpPr/>
          <p:nvPr userDrawn="1"/>
        </p:nvCxnSpPr>
        <p:spPr>
          <a:xfrm>
            <a:off x="554182" y="381000"/>
            <a:ext cx="8171172" cy="0"/>
          </a:xfrm>
          <a:prstGeom prst="line">
            <a:avLst/>
          </a:prstGeom>
          <a:ln>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10" name="Picture 9" descr="arrow_logo_white.wm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black">
          <a:xfrm>
            <a:off x="7763256" y="4581144"/>
            <a:ext cx="977488" cy="210312"/>
          </a:xfrm>
          <a:prstGeom prst="rect">
            <a:avLst/>
          </a:prstGeom>
        </p:spPr>
      </p:pic>
    </p:spTree>
    <p:extLst>
      <p:ext uri="{BB962C8B-B14F-4D97-AF65-F5344CB8AC3E}">
        <p14:creationId xmlns:p14="http://schemas.microsoft.com/office/powerpoint/2010/main" val="3635446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77753"/>
            <a:ext cx="8229600" cy="891540"/>
          </a:xfrm>
        </p:spPr>
        <p:txBody>
          <a:bodyPr>
            <a:normAutofit/>
          </a:bodyPr>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457200" y="1749137"/>
            <a:ext cx="8229600" cy="2810849"/>
          </a:xfrm>
        </p:spPr>
        <p:txBody>
          <a:bodyPr/>
          <a:lstStyle>
            <a:lvl1pPr marL="230188" indent="-230188">
              <a:defRPr/>
            </a:lvl1pPr>
            <a:lvl2pPr marL="569913" indent="-285750">
              <a:defRPr/>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7" name="Straight Connector 6"/>
          <p:cNvCxnSpPr/>
          <p:nvPr userDrawn="1"/>
        </p:nvCxnSpPr>
        <p:spPr>
          <a:xfrm>
            <a:off x="554182"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9" name="Picture 8" descr="arrow_logo_black.wmf"/>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765234" y="4584539"/>
            <a:ext cx="960120" cy="210312"/>
          </a:xfrm>
          <a:prstGeom prst="rect">
            <a:avLst/>
          </a:prstGeom>
        </p:spPr>
      </p:pic>
    </p:spTree>
    <p:extLst>
      <p:ext uri="{BB962C8B-B14F-4D97-AF65-F5344CB8AC3E}">
        <p14:creationId xmlns:p14="http://schemas.microsoft.com/office/powerpoint/2010/main" val="1838853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58637"/>
            <a:ext cx="4038600" cy="3035986"/>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58637"/>
            <a:ext cx="4038600" cy="3035986"/>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554182"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10" name="Picture 9" descr="arrow_logo_black.wmf"/>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765234" y="4584539"/>
            <a:ext cx="960120" cy="210312"/>
          </a:xfrm>
          <a:prstGeom prst="rect">
            <a:avLst/>
          </a:prstGeom>
        </p:spPr>
      </p:pic>
    </p:spTree>
    <p:extLst>
      <p:ext uri="{BB962C8B-B14F-4D97-AF65-F5344CB8AC3E}">
        <p14:creationId xmlns:p14="http://schemas.microsoft.com/office/powerpoint/2010/main" val="51197262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58637"/>
            <a:ext cx="4038600" cy="3035986"/>
          </a:xfrm>
        </p:spPr>
        <p:txBody>
          <a:bodyPr>
            <a:normAutofit/>
          </a:bodyPr>
          <a:lstStyle>
            <a:lvl1pPr marL="0" indent="0">
              <a:buFontTx/>
              <a:buNone/>
              <a:defRPr sz="2000" b="0" i="0">
                <a:latin typeface="Theinhardt Medium"/>
                <a:cs typeface="Theinhardt Medium"/>
              </a:defRPr>
            </a:lvl1pPr>
            <a:lvl2pPr marL="457200" indent="-225425">
              <a:buFont typeface="Arial"/>
              <a:buChar char="•"/>
              <a:defRPr sz="1800"/>
            </a:lvl2pPr>
            <a:lvl3pPr marL="796925" indent="-223838">
              <a:buFont typeface="Lucida Grande"/>
              <a:buChar char="­"/>
              <a:defRPr sz="1600"/>
            </a:lvl3pPr>
            <a:lvl4pPr marL="1028700" indent="-231775">
              <a:buFont typeface="Arial"/>
              <a:buChar char="•"/>
              <a:defRPr sz="1400"/>
            </a:lvl4pPr>
            <a:lvl5pPr marL="1254125" indent="-225425">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558637"/>
            <a:ext cx="4038600" cy="3035986"/>
          </a:xfrm>
        </p:spPr>
        <p:txBody>
          <a:bodyPr>
            <a:normAutofit/>
          </a:bodyPr>
          <a:lstStyle>
            <a:lvl1pPr marL="0" indent="0">
              <a:buFontTx/>
              <a:buNone/>
              <a:defRPr sz="2000" b="0" i="0">
                <a:latin typeface="Theinhardt Medium"/>
                <a:cs typeface="Theinhardt Medium"/>
              </a:defRPr>
            </a:lvl1pPr>
            <a:lvl2pPr marL="457200" indent="-225425">
              <a:buFont typeface="Arial"/>
              <a:buChar char="•"/>
              <a:defRPr sz="1800"/>
            </a:lvl2pPr>
            <a:lvl3pPr marL="796925" indent="-223838">
              <a:buFont typeface="Lucida Grande"/>
              <a:buChar char="­"/>
              <a:defRPr sz="1600"/>
            </a:lvl3pPr>
            <a:lvl4pPr marL="1028700" indent="-231775">
              <a:buFont typeface="Arial"/>
              <a:buChar char="•"/>
              <a:defRPr sz="1400"/>
            </a:lvl4pPr>
            <a:lvl5pPr marL="1254125" indent="-225425">
              <a:defRPr sz="14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p:nvPr userDrawn="1"/>
        </p:nvCxnSpPr>
        <p:spPr>
          <a:xfrm>
            <a:off x="554182"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10" name="Picture 9" descr="arrow_logo_black.wmf"/>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765234" y="4584539"/>
            <a:ext cx="960120" cy="210312"/>
          </a:xfrm>
          <a:prstGeom prst="rect">
            <a:avLst/>
          </a:prstGeom>
        </p:spPr>
      </p:pic>
    </p:spTree>
    <p:extLst>
      <p:ext uri="{BB962C8B-B14F-4D97-AF65-F5344CB8AC3E}">
        <p14:creationId xmlns:p14="http://schemas.microsoft.com/office/powerpoint/2010/main" val="181562676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cxnSp>
        <p:nvCxnSpPr>
          <p:cNvPr id="6" name="Straight Connector 5"/>
          <p:cNvCxnSpPr/>
          <p:nvPr userDrawn="1"/>
        </p:nvCxnSpPr>
        <p:spPr>
          <a:xfrm>
            <a:off x="554182"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9" name="Picture 8" descr="arrow_logo_black.wmf"/>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765234" y="4584539"/>
            <a:ext cx="960120" cy="210312"/>
          </a:xfrm>
          <a:prstGeom prst="rect">
            <a:avLst/>
          </a:prstGeom>
        </p:spPr>
      </p:pic>
    </p:spTree>
    <p:extLst>
      <p:ext uri="{BB962C8B-B14F-4D97-AF65-F5344CB8AC3E}">
        <p14:creationId xmlns:p14="http://schemas.microsoft.com/office/powerpoint/2010/main" val="3323746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5" name="Straight Connector 4"/>
          <p:cNvCxnSpPr/>
          <p:nvPr userDrawn="1"/>
        </p:nvCxnSpPr>
        <p:spPr>
          <a:xfrm>
            <a:off x="554182"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7" name="Picture 6" descr="arrow_logo_black.wmf"/>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765234" y="4584539"/>
            <a:ext cx="960120" cy="210312"/>
          </a:xfrm>
          <a:prstGeom prst="rect">
            <a:avLst/>
          </a:prstGeom>
        </p:spPr>
      </p:pic>
    </p:spTree>
    <p:extLst>
      <p:ext uri="{BB962C8B-B14F-4D97-AF65-F5344CB8AC3E}">
        <p14:creationId xmlns:p14="http://schemas.microsoft.com/office/powerpoint/2010/main" val="4218811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09318" y="923366"/>
            <a:ext cx="4216036" cy="700737"/>
          </a:xfrm>
        </p:spPr>
        <p:txBody>
          <a:bodyPr anchor="t">
            <a:noAutofit/>
          </a:bodyPr>
          <a:lstStyle>
            <a:lvl1pPr algn="l">
              <a:defRPr sz="2400" b="1"/>
            </a:lvl1pPr>
          </a:lstStyle>
          <a:p>
            <a:r>
              <a:rPr lang="en-US" smtClean="0"/>
              <a:t>Click to edit Master title style</a:t>
            </a:r>
            <a:endParaRPr lang="en-US"/>
          </a:p>
        </p:txBody>
      </p:sp>
      <p:sp>
        <p:nvSpPr>
          <p:cNvPr id="3" name="Picture Placeholder 2"/>
          <p:cNvSpPr>
            <a:spLocks noGrp="1"/>
          </p:cNvSpPr>
          <p:nvPr>
            <p:ph type="pic" idx="1"/>
          </p:nvPr>
        </p:nvSpPr>
        <p:spPr>
          <a:xfrm>
            <a:off x="554182" y="1031081"/>
            <a:ext cx="3794606"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09318" y="1661114"/>
            <a:ext cx="4216036" cy="2456067"/>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8" name="Straight Connector 7"/>
          <p:cNvCxnSpPr/>
          <p:nvPr userDrawn="1"/>
        </p:nvCxnSpPr>
        <p:spPr>
          <a:xfrm>
            <a:off x="554182" y="381000"/>
            <a:ext cx="8171172" cy="0"/>
          </a:xfrm>
          <a:prstGeom prst="line">
            <a:avLst/>
          </a:prstGeom>
          <a:ln>
            <a:solidFill>
              <a:schemeClr val="tx1">
                <a:lumMod val="95000"/>
                <a:lumOff val="5000"/>
              </a:schemeClr>
            </a:solidFill>
          </a:ln>
          <a:effectLst/>
        </p:spPr>
        <p:style>
          <a:lnRef idx="2">
            <a:schemeClr val="accent1"/>
          </a:lnRef>
          <a:fillRef idx="0">
            <a:schemeClr val="accent1"/>
          </a:fillRef>
          <a:effectRef idx="1">
            <a:schemeClr val="accent1"/>
          </a:effectRef>
          <a:fontRef idx="minor">
            <a:schemeClr val="tx1"/>
          </a:fontRef>
        </p:style>
      </p:cxnSp>
      <p:pic>
        <p:nvPicPr>
          <p:cNvPr id="10" name="Picture 9" descr="arrow_logo_black.wmf"/>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7765234" y="4584539"/>
            <a:ext cx="960120" cy="210312"/>
          </a:xfrm>
          <a:prstGeom prst="rect">
            <a:avLst/>
          </a:prstGeom>
        </p:spPr>
      </p:pic>
    </p:spTree>
    <p:extLst>
      <p:ext uri="{BB962C8B-B14F-4D97-AF65-F5344CB8AC3E}">
        <p14:creationId xmlns:p14="http://schemas.microsoft.com/office/powerpoint/2010/main" val="2330440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75408"/>
            <a:ext cx="8229600" cy="894774"/>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841500"/>
            <a:ext cx="8229600" cy="275312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850202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8" r:id="rId4"/>
    <p:sldLayoutId id="2147483654" r:id="rId5"/>
    <p:sldLayoutId id="2147483655" r:id="rId6"/>
    <p:sldLayoutId id="2147483657" r:id="rId7"/>
  </p:sldLayoutIdLst>
  <p:timing>
    <p:tnLst>
      <p:par>
        <p:cTn id="1" dur="indefinite" restart="never" nodeType="tmRoot"/>
      </p:par>
    </p:tnLst>
  </p:timing>
  <p:hf hdr="0" ftr="0" dt="0"/>
  <p:txStyles>
    <p:titleStyle>
      <a:lvl1pPr algn="l" defTabSz="457200" rtl="0" eaLnBrk="1" latinLnBrk="0" hangingPunct="1">
        <a:spcBef>
          <a:spcPct val="0"/>
        </a:spcBef>
        <a:buNone/>
        <a:defRPr sz="2400" b="0" i="0" kern="1200">
          <a:solidFill>
            <a:schemeClr val="tx1"/>
          </a:solidFill>
          <a:latin typeface="Theinhardt Medium"/>
          <a:ea typeface="+mj-ea"/>
          <a:cs typeface="Theinhardt Medium"/>
        </a:defRPr>
      </a:lvl1pPr>
    </p:titleStyle>
    <p:bodyStyle>
      <a:lvl1pPr marL="230188" indent="-230188" algn="l" defTabSz="457200" rtl="0" eaLnBrk="1" latinLnBrk="0" hangingPunct="1">
        <a:spcBef>
          <a:spcPts val="1000"/>
        </a:spcBef>
        <a:buFont typeface="Arial"/>
        <a:buChar char="•"/>
        <a:defRPr sz="2000" b="0" i="0" kern="1200">
          <a:solidFill>
            <a:schemeClr val="tx1"/>
          </a:solidFill>
          <a:latin typeface="Theinhardt Thin"/>
          <a:ea typeface="+mn-ea"/>
          <a:cs typeface="Theinhardt Thin"/>
        </a:defRPr>
      </a:lvl1pPr>
      <a:lvl2pPr marL="742950" indent="-285750" algn="l" defTabSz="457200" rtl="0" eaLnBrk="1" latinLnBrk="0" hangingPunct="1">
        <a:spcBef>
          <a:spcPct val="20000"/>
        </a:spcBef>
        <a:buFont typeface="Arial"/>
        <a:buChar char="–"/>
        <a:defRPr sz="1800" b="0" i="0" kern="1200">
          <a:solidFill>
            <a:schemeClr val="tx1"/>
          </a:solidFill>
          <a:latin typeface="Theinhardt Thin"/>
          <a:ea typeface="+mn-ea"/>
          <a:cs typeface="Theinhardt Thin"/>
        </a:defRPr>
      </a:lvl2pPr>
      <a:lvl3pPr marL="1143000" indent="-228600" algn="l" defTabSz="457200" rtl="0" eaLnBrk="1" latinLnBrk="0" hangingPunct="1">
        <a:spcBef>
          <a:spcPct val="20000"/>
        </a:spcBef>
        <a:buFont typeface="Arial"/>
        <a:buChar char="•"/>
        <a:defRPr sz="1600" b="0" i="0" kern="1200">
          <a:solidFill>
            <a:schemeClr val="tx1"/>
          </a:solidFill>
          <a:latin typeface="Theinhardt Thin"/>
          <a:ea typeface="+mn-ea"/>
          <a:cs typeface="Theinhardt Thin"/>
        </a:defRPr>
      </a:lvl3pPr>
      <a:lvl4pPr marL="1600200" indent="-228600" algn="l" defTabSz="457200" rtl="0" eaLnBrk="1" latinLnBrk="0" hangingPunct="1">
        <a:spcBef>
          <a:spcPct val="20000"/>
        </a:spcBef>
        <a:buFont typeface="Arial"/>
        <a:buChar char="–"/>
        <a:defRPr sz="1400" b="0" i="0" kern="1200">
          <a:solidFill>
            <a:schemeClr val="tx1"/>
          </a:solidFill>
          <a:latin typeface="Theinhardt Thin"/>
          <a:ea typeface="+mn-ea"/>
          <a:cs typeface="Theinhardt Thin"/>
        </a:defRPr>
      </a:lvl4pPr>
      <a:lvl5pPr marL="2057400" indent="-228600" algn="l" defTabSz="457200" rtl="0" eaLnBrk="1" latinLnBrk="0" hangingPunct="1">
        <a:spcBef>
          <a:spcPct val="20000"/>
        </a:spcBef>
        <a:buFont typeface="Arial"/>
        <a:buChar char="»"/>
        <a:defRPr sz="1400" b="0" i="0" kern="1200">
          <a:solidFill>
            <a:schemeClr val="tx1"/>
          </a:solidFill>
          <a:latin typeface="Theinhardt Thin"/>
          <a:ea typeface="+mn-ea"/>
          <a:cs typeface="Theinhardt Thi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ctrTitle"/>
          </p:nvPr>
        </p:nvSpPr>
        <p:spPr>
          <a:xfrm>
            <a:off x="488731" y="1021556"/>
            <a:ext cx="8001000" cy="2266950"/>
          </a:xfrm>
        </p:spPr>
        <p:txBody>
          <a:bodyPr>
            <a:normAutofit/>
          </a:bodyPr>
          <a:lstStyle/>
          <a:p>
            <a:r>
              <a:rPr lang="en-US" sz="3200" b="1" dirty="0" smtClean="0"/>
              <a:t>Modernizing Network Infrastructure – Intel 10GbE Connectivity</a:t>
            </a:r>
            <a:endParaRPr lang="en-US" sz="3200" dirty="0">
              <a:latin typeface="Theinhardt Medium" charset="0"/>
            </a:endParaRPr>
          </a:p>
        </p:txBody>
      </p:sp>
      <p:sp>
        <p:nvSpPr>
          <p:cNvPr id="10242" name="Subtitle 2"/>
          <p:cNvSpPr>
            <a:spLocks noGrp="1"/>
          </p:cNvSpPr>
          <p:nvPr>
            <p:ph type="subTitle" idx="1"/>
          </p:nvPr>
        </p:nvSpPr>
        <p:spPr>
          <a:xfrm>
            <a:off x="488731" y="3413523"/>
            <a:ext cx="5859189" cy="815578"/>
          </a:xfrm>
        </p:spPr>
        <p:txBody>
          <a:bodyPr/>
          <a:lstStyle/>
          <a:p>
            <a:pPr eaLnBrk="1" hangingPunct="1"/>
            <a:r>
              <a:rPr lang="en-US" dirty="0" smtClean="0">
                <a:latin typeface="Theinhardt Thin" charset="0"/>
              </a:rPr>
              <a:t>15 January 2016</a:t>
            </a:r>
            <a:endParaRPr lang="en-US" dirty="0">
              <a:latin typeface="Theinhardt Thin" charset="0"/>
            </a:endParaRPr>
          </a:p>
        </p:txBody>
      </p:sp>
    </p:spTree>
    <p:extLst>
      <p:ext uri="{BB962C8B-B14F-4D97-AF65-F5344CB8AC3E}">
        <p14:creationId xmlns:p14="http://schemas.microsoft.com/office/powerpoint/2010/main" val="4090714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Center Network Architectures Reference	</a:t>
            </a:r>
            <a:endParaRPr lang="en-US" dirty="0"/>
          </a:p>
        </p:txBody>
      </p:sp>
      <p:graphicFrame>
        <p:nvGraphicFramePr>
          <p:cNvPr id="4" name="Content Placeholder 3"/>
          <p:cNvGraphicFramePr>
            <a:graphicFrameLocks noGrp="1"/>
          </p:cNvGraphicFramePr>
          <p:nvPr>
            <p:ph idx="1"/>
            <p:extLst/>
          </p:nvPr>
        </p:nvGraphicFramePr>
        <p:xfrm>
          <a:off x="552262" y="1562347"/>
          <a:ext cx="7876514" cy="2366857"/>
        </p:xfrm>
        <a:graphic>
          <a:graphicData uri="http://schemas.openxmlformats.org/drawingml/2006/table">
            <a:tbl>
              <a:tblPr firstRow="1" firstCol="1" bandRow="1">
                <a:tableStyleId>{5C22544A-7EE6-4342-B048-85BDC9FD1C3A}</a:tableStyleId>
              </a:tblPr>
              <a:tblGrid>
                <a:gridCol w="2126936"/>
                <a:gridCol w="1894583"/>
                <a:gridCol w="3854995"/>
              </a:tblGrid>
              <a:tr h="230239">
                <a:tc>
                  <a:txBody>
                    <a:bodyPr/>
                    <a:lstStyle/>
                    <a:p>
                      <a:pPr marL="0" marR="0">
                        <a:lnSpc>
                          <a:spcPct val="110000"/>
                        </a:lnSpc>
                        <a:spcBef>
                          <a:spcPts val="0"/>
                        </a:spcBef>
                        <a:spcAft>
                          <a:spcPts val="0"/>
                        </a:spcAft>
                      </a:pPr>
                      <a:r>
                        <a:rPr lang="en-US" sz="1100" dirty="0">
                          <a:effectLst/>
                        </a:rPr>
                        <a:t>Network Architecture</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Technology</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Connectivity</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35390">
                <a:tc>
                  <a:txBody>
                    <a:bodyPr/>
                    <a:lstStyle/>
                    <a:p>
                      <a:pPr marL="0" marR="0">
                        <a:lnSpc>
                          <a:spcPct val="110000"/>
                        </a:lnSpc>
                        <a:spcBef>
                          <a:spcPts val="0"/>
                        </a:spcBef>
                        <a:spcAft>
                          <a:spcPts val="0"/>
                        </a:spcAft>
                      </a:pPr>
                      <a:r>
                        <a:rPr lang="en-US" sz="1100" dirty="0">
                          <a:effectLst/>
                        </a:rPr>
                        <a:t>Top of Rack (ToR)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10GBASE-SR (SFP+ Fiber)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Uplinks from ToR switches to aggregation layer switches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35390">
                <a:tc>
                  <a:txBody>
                    <a:bodyPr/>
                    <a:lstStyle/>
                    <a:p>
                      <a:pPr marL="0" marR="0">
                        <a:lnSpc>
                          <a:spcPct val="110000"/>
                        </a:lnSpc>
                        <a:spcBef>
                          <a:spcPts val="0"/>
                        </a:spcBef>
                        <a:spcAft>
                          <a:spcPts val="0"/>
                        </a:spcAft>
                      </a:pPr>
                      <a:r>
                        <a:rPr lang="en-US" sz="11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10GBASE-SPF+ DAC</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Inter-cabinet </a:t>
                      </a:r>
                      <a:r>
                        <a:rPr lang="en-US" sz="1100" dirty="0" smtClean="0">
                          <a:effectLst/>
                        </a:rPr>
                        <a:t>connectivity to</a:t>
                      </a:r>
                      <a:r>
                        <a:rPr lang="en-US" sz="1100" baseline="0" dirty="0" smtClean="0">
                          <a:effectLst/>
                        </a:rPr>
                        <a:t> </a:t>
                      </a:r>
                      <a:r>
                        <a:rPr lang="en-US" sz="1100" dirty="0" smtClean="0">
                          <a:effectLst/>
                        </a:rPr>
                        <a:t>switches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35390">
                <a:tc>
                  <a:txBody>
                    <a:bodyPr/>
                    <a:lstStyle/>
                    <a:p>
                      <a:pPr marL="0" marR="0">
                        <a:lnSpc>
                          <a:spcPct val="110000"/>
                        </a:lnSpc>
                        <a:spcBef>
                          <a:spcPts val="0"/>
                        </a:spcBef>
                        <a:spcAft>
                          <a:spcPts val="0"/>
                        </a:spcAft>
                      </a:pPr>
                      <a:r>
                        <a:rPr lang="en-US" sz="11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10GBASE-CX4</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Inter-cabinet connectivity </a:t>
                      </a:r>
                      <a:r>
                        <a:rPr lang="en-US" sz="1100" dirty="0" smtClean="0">
                          <a:effectLst/>
                        </a:rPr>
                        <a:t>to switches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35391">
                <a:tc>
                  <a:txBody>
                    <a:bodyPr/>
                    <a:lstStyle/>
                    <a:p>
                      <a:pPr marL="0" marR="0">
                        <a:lnSpc>
                          <a:spcPct val="110000"/>
                        </a:lnSpc>
                        <a:spcBef>
                          <a:spcPts val="0"/>
                        </a:spcBef>
                        <a:spcAft>
                          <a:spcPts val="0"/>
                        </a:spcAft>
                      </a:pPr>
                      <a:r>
                        <a:rPr lang="en-US" sz="11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10GBASE-T</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Inter-cabinet connectivity </a:t>
                      </a:r>
                      <a:r>
                        <a:rPr lang="en-US" sz="1100" dirty="0" smtClean="0">
                          <a:effectLst/>
                        </a:rPr>
                        <a:t>to switches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44443">
                <a:tc>
                  <a:txBody>
                    <a:bodyPr/>
                    <a:lstStyle/>
                    <a:p>
                      <a:pPr marL="0" marR="0">
                        <a:lnSpc>
                          <a:spcPct val="110000"/>
                        </a:lnSpc>
                        <a:spcBef>
                          <a:spcPts val="0"/>
                        </a:spcBef>
                        <a:spcAft>
                          <a:spcPts val="0"/>
                        </a:spcAft>
                      </a:pPr>
                      <a:r>
                        <a:rPr lang="en-US" sz="1100" dirty="0">
                          <a:effectLst/>
                        </a:rPr>
                        <a:t>Middle of Row (MoR)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10GBASE-SR (SFP+ Fiber)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Inter-cabinet connectivity </a:t>
                      </a:r>
                      <a:r>
                        <a:rPr lang="en-US" sz="1100" dirty="0" smtClean="0">
                          <a:effectLst/>
                        </a:rPr>
                        <a:t>to switches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35390">
                <a:tc>
                  <a:txBody>
                    <a:bodyPr/>
                    <a:lstStyle/>
                    <a:p>
                      <a:pPr marL="0" marR="0">
                        <a:lnSpc>
                          <a:spcPct val="110000"/>
                        </a:lnSpc>
                        <a:spcBef>
                          <a:spcPts val="0"/>
                        </a:spcBef>
                        <a:spcAft>
                          <a:spcPts val="0"/>
                        </a:spcAft>
                      </a:pPr>
                      <a:r>
                        <a:rPr lang="en-US" sz="11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10GBASE-T</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Inter-cabinet connectivity </a:t>
                      </a:r>
                      <a:r>
                        <a:rPr lang="en-US" sz="1100" dirty="0" smtClean="0">
                          <a:effectLst/>
                        </a:rPr>
                        <a:t>to switches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53497">
                <a:tc>
                  <a:txBody>
                    <a:bodyPr/>
                    <a:lstStyle/>
                    <a:p>
                      <a:pPr marL="0" marR="0">
                        <a:lnSpc>
                          <a:spcPct val="110000"/>
                        </a:lnSpc>
                        <a:spcBef>
                          <a:spcPts val="0"/>
                        </a:spcBef>
                        <a:spcAft>
                          <a:spcPts val="0"/>
                        </a:spcAft>
                      </a:pPr>
                      <a:r>
                        <a:rPr lang="en-US" sz="1100" dirty="0">
                          <a:effectLst/>
                        </a:rPr>
                        <a:t>End of Row (EoR)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10GBASE-SR (SFP+ Fiber)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Inter-cabinet connectivity </a:t>
                      </a:r>
                      <a:r>
                        <a:rPr lang="en-US" sz="1100" dirty="0" smtClean="0">
                          <a:effectLst/>
                        </a:rPr>
                        <a:t>to </a:t>
                      </a:r>
                      <a:r>
                        <a:rPr lang="en-US" sz="1100" dirty="0">
                          <a:effectLst/>
                        </a:rPr>
                        <a:t>switches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08230">
                <a:tc>
                  <a:txBody>
                    <a:bodyPr/>
                    <a:lstStyle/>
                    <a:p>
                      <a:pPr marL="0" marR="0">
                        <a:lnSpc>
                          <a:spcPct val="110000"/>
                        </a:lnSpc>
                        <a:spcBef>
                          <a:spcPts val="0"/>
                        </a:spcBef>
                        <a:spcAft>
                          <a:spcPts val="0"/>
                        </a:spcAft>
                      </a:pPr>
                      <a:r>
                        <a:rPr lang="en-US" sz="11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10GBASE-T</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Inter-cabinet </a:t>
                      </a:r>
                      <a:r>
                        <a:rPr lang="en-US" sz="1100" dirty="0" smtClean="0">
                          <a:effectLst/>
                        </a:rPr>
                        <a:t>connectivity </a:t>
                      </a:r>
                      <a:r>
                        <a:rPr lang="en-US" sz="1100" dirty="0">
                          <a:effectLst/>
                        </a:rPr>
                        <a:t>to </a:t>
                      </a:r>
                      <a:r>
                        <a:rPr lang="en-US" sz="1100" dirty="0" smtClean="0">
                          <a:effectLst/>
                        </a:rPr>
                        <a:t>switches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53497">
                <a:tc>
                  <a:txBody>
                    <a:bodyPr/>
                    <a:lstStyle/>
                    <a:p>
                      <a:pPr marL="0" marR="0">
                        <a:lnSpc>
                          <a:spcPct val="110000"/>
                        </a:lnSpc>
                        <a:spcBef>
                          <a:spcPts val="0"/>
                        </a:spcBef>
                        <a:spcAft>
                          <a:spcPts val="0"/>
                        </a:spcAft>
                      </a:pPr>
                      <a:r>
                        <a:rPr lang="en-US" sz="1100" dirty="0">
                          <a:effectLst/>
                        </a:rPr>
                        <a:t>Network Backbone</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10GBASE-SR (SFP+ Fiber)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Network data center connectivity</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bl>
          </a:graphicData>
        </a:graphic>
      </p:graphicFrame>
    </p:spTree>
    <p:extLst>
      <p:ext uri="{BB962C8B-B14F-4D97-AF65-F5344CB8AC3E}">
        <p14:creationId xmlns:p14="http://schemas.microsoft.com/office/powerpoint/2010/main" val="4021330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Intel Ethernet </a:t>
            </a:r>
            <a:r>
              <a:rPr lang="en-US" dirty="0" smtClean="0"/>
              <a:t>CNA X520</a:t>
            </a:r>
            <a:endParaRPr lang="en-US" dirty="0"/>
          </a:p>
        </p:txBody>
      </p:sp>
      <p:sp>
        <p:nvSpPr>
          <p:cNvPr id="3" name="Content Placeholder 2"/>
          <p:cNvSpPr>
            <a:spLocks noGrp="1"/>
          </p:cNvSpPr>
          <p:nvPr>
            <p:ph idx="1"/>
          </p:nvPr>
        </p:nvSpPr>
        <p:spPr>
          <a:xfrm>
            <a:off x="457200" y="1569293"/>
            <a:ext cx="8229600" cy="3256204"/>
          </a:xfrm>
        </p:spPr>
        <p:txBody>
          <a:bodyPr>
            <a:normAutofit/>
          </a:bodyPr>
          <a:lstStyle/>
          <a:p>
            <a:pPr marL="0" indent="0">
              <a:buNone/>
            </a:pPr>
            <a:r>
              <a:rPr lang="en-US" dirty="0"/>
              <a:t>Features</a:t>
            </a:r>
          </a:p>
          <a:p>
            <a:pPr lvl="0"/>
            <a:r>
              <a:rPr lang="en-US" sz="1800" dirty="0"/>
              <a:t>Low cost, low power </a:t>
            </a:r>
            <a:r>
              <a:rPr lang="en-US" sz="1800" dirty="0" smtClean="0"/>
              <a:t>10GbE </a:t>
            </a:r>
            <a:r>
              <a:rPr lang="en-US" sz="1800" dirty="0"/>
              <a:t>performance</a:t>
            </a:r>
          </a:p>
          <a:p>
            <a:pPr lvl="0"/>
            <a:r>
              <a:rPr lang="en-US" sz="1800" dirty="0" smtClean="0"/>
              <a:t>Provides </a:t>
            </a:r>
            <a:r>
              <a:rPr lang="en-US" sz="1800" dirty="0"/>
              <a:t>64 Virtual Station </a:t>
            </a:r>
            <a:r>
              <a:rPr lang="en-US" sz="1800" dirty="0" smtClean="0"/>
              <a:t>Interfaces</a:t>
            </a:r>
          </a:p>
          <a:p>
            <a:r>
              <a:rPr lang="en-US" sz="1800" dirty="0"/>
              <a:t>Flexible I/O virtualization for port partitioning </a:t>
            </a:r>
          </a:p>
          <a:p>
            <a:pPr lvl="0"/>
            <a:r>
              <a:rPr lang="en-US" sz="1800" dirty="0" smtClean="0"/>
              <a:t>Compatible </a:t>
            </a:r>
            <a:r>
              <a:rPr lang="en-US" sz="1800" dirty="0"/>
              <a:t>with Intel I/O Technology including VMDq, Next-Generation VMDq </a:t>
            </a:r>
            <a:endParaRPr lang="en-US" sz="1800" dirty="0" smtClean="0"/>
          </a:p>
          <a:p>
            <a:pPr lvl="0"/>
            <a:r>
              <a:rPr lang="en-US" sz="1800" dirty="0" smtClean="0"/>
              <a:t>Delivers </a:t>
            </a:r>
            <a:r>
              <a:rPr lang="en-US" sz="1800" dirty="0"/>
              <a:t>same throughput as ten dual-port </a:t>
            </a:r>
            <a:r>
              <a:rPr lang="en-US" sz="1800" dirty="0" smtClean="0"/>
              <a:t>one gigabit </a:t>
            </a:r>
            <a:r>
              <a:rPr lang="en-US" sz="1800" dirty="0"/>
              <a:t>adapters</a:t>
            </a:r>
          </a:p>
          <a:p>
            <a:pPr lvl="0"/>
            <a:r>
              <a:rPr lang="en-US" sz="1800" dirty="0"/>
              <a:t>Unified networking, delivering LAN, iSCSI and FCoE in one low cost CNA</a:t>
            </a:r>
          </a:p>
          <a:p>
            <a:endParaRPr lang="en-US" dirty="0"/>
          </a:p>
        </p:txBody>
      </p:sp>
    </p:spTree>
    <p:extLst>
      <p:ext uri="{BB962C8B-B14F-4D97-AF65-F5344CB8AC3E}">
        <p14:creationId xmlns:p14="http://schemas.microsoft.com/office/powerpoint/2010/main" val="3195279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Intel Ethernet CNA </a:t>
            </a:r>
            <a:r>
              <a:rPr lang="en-US" dirty="0" smtClean="0"/>
              <a:t>X540</a:t>
            </a:r>
            <a:endParaRPr lang="en-US" dirty="0"/>
          </a:p>
        </p:txBody>
      </p:sp>
      <p:sp>
        <p:nvSpPr>
          <p:cNvPr id="3" name="Content Placeholder 2"/>
          <p:cNvSpPr>
            <a:spLocks noGrp="1"/>
          </p:cNvSpPr>
          <p:nvPr>
            <p:ph idx="1"/>
          </p:nvPr>
        </p:nvSpPr>
        <p:spPr>
          <a:xfrm>
            <a:off x="457199" y="1557196"/>
            <a:ext cx="8397089" cy="3268301"/>
          </a:xfrm>
        </p:spPr>
        <p:txBody>
          <a:bodyPr>
            <a:normAutofit fontScale="70000" lnSpcReduction="20000"/>
          </a:bodyPr>
          <a:lstStyle/>
          <a:p>
            <a:pPr marL="0" indent="0">
              <a:buNone/>
            </a:pPr>
            <a:r>
              <a:rPr lang="en-US" sz="2900" dirty="0"/>
              <a:t>Features</a:t>
            </a:r>
          </a:p>
          <a:p>
            <a:pPr lvl="0"/>
            <a:r>
              <a:rPr lang="en-US" sz="2600" dirty="0"/>
              <a:t>Low cost, low power 10 Gigabit Ethernet (10GbE) performance</a:t>
            </a:r>
          </a:p>
          <a:p>
            <a:pPr lvl="0"/>
            <a:r>
              <a:rPr lang="en-US" sz="2600" dirty="0"/>
              <a:t>Backward compatible with </a:t>
            </a:r>
            <a:r>
              <a:rPr lang="en-US" sz="2600" dirty="0" smtClean="0"/>
              <a:t>1000BASE-T </a:t>
            </a:r>
            <a:r>
              <a:rPr lang="en-US" sz="2600" dirty="0"/>
              <a:t>networks simplifies </a:t>
            </a:r>
            <a:r>
              <a:rPr lang="en-US" sz="2600" dirty="0" smtClean="0"/>
              <a:t>transition</a:t>
            </a:r>
            <a:endParaRPr lang="en-US" sz="2600" dirty="0"/>
          </a:p>
          <a:p>
            <a:pPr lvl="0"/>
            <a:r>
              <a:rPr lang="en-US" sz="2600" dirty="0"/>
              <a:t>Uses standard CAT-6a cabling with RJ45 </a:t>
            </a:r>
            <a:r>
              <a:rPr lang="en-US" sz="2600" dirty="0" smtClean="0"/>
              <a:t>connections</a:t>
            </a:r>
          </a:p>
          <a:p>
            <a:r>
              <a:rPr lang="en-US" sz="2600" dirty="0"/>
              <a:t>Provides 64 Virtual Station Interfaces</a:t>
            </a:r>
          </a:p>
          <a:p>
            <a:pPr lvl="0"/>
            <a:r>
              <a:rPr lang="en-US" sz="2600" dirty="0" smtClean="0"/>
              <a:t>Flexible </a:t>
            </a:r>
            <a:r>
              <a:rPr lang="en-US" sz="2600" dirty="0"/>
              <a:t>I/O virtualization for port partitioning </a:t>
            </a:r>
            <a:endParaRPr lang="en-US" sz="2600" dirty="0" smtClean="0"/>
          </a:p>
          <a:p>
            <a:pPr lvl="0"/>
            <a:r>
              <a:rPr lang="en-US" sz="2600" dirty="0" smtClean="0"/>
              <a:t>Unified </a:t>
            </a:r>
            <a:r>
              <a:rPr lang="en-US" sz="2600" dirty="0"/>
              <a:t>networking, delivering LAN, iSCSI and FCoE in one low cost </a:t>
            </a:r>
            <a:r>
              <a:rPr lang="en-US" sz="2600" dirty="0" smtClean="0"/>
              <a:t>CNA</a:t>
            </a:r>
          </a:p>
          <a:p>
            <a:r>
              <a:rPr lang="en-US" sz="2600" dirty="0"/>
              <a:t>Industry First Dual-Port 10GBASE-T adapter with single-chip </a:t>
            </a:r>
            <a:r>
              <a:rPr lang="en-US" sz="2600" dirty="0" smtClean="0"/>
              <a:t>and integrated </a:t>
            </a:r>
            <a:r>
              <a:rPr lang="en-US" sz="2600" dirty="0"/>
              <a:t>MAC + PHY</a:t>
            </a:r>
          </a:p>
        </p:txBody>
      </p:sp>
    </p:spTree>
    <p:extLst>
      <p:ext uri="{BB962C8B-B14F-4D97-AF65-F5344CB8AC3E}">
        <p14:creationId xmlns:p14="http://schemas.microsoft.com/office/powerpoint/2010/main" val="1350672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Intel Ethernet CNA </a:t>
            </a:r>
            <a:r>
              <a:rPr lang="en-US" dirty="0" smtClean="0"/>
              <a:t>XL710 &amp; CNA </a:t>
            </a:r>
            <a:r>
              <a:rPr lang="en-US" dirty="0"/>
              <a:t>X710</a:t>
            </a:r>
          </a:p>
        </p:txBody>
      </p:sp>
      <p:sp>
        <p:nvSpPr>
          <p:cNvPr id="3" name="Content Placeholder 2"/>
          <p:cNvSpPr>
            <a:spLocks noGrp="1"/>
          </p:cNvSpPr>
          <p:nvPr>
            <p:ph idx="1"/>
          </p:nvPr>
        </p:nvSpPr>
        <p:spPr>
          <a:xfrm>
            <a:off x="457200" y="1514007"/>
            <a:ext cx="8229600" cy="3311490"/>
          </a:xfrm>
        </p:spPr>
        <p:txBody>
          <a:bodyPr>
            <a:normAutofit fontScale="77500" lnSpcReduction="20000"/>
          </a:bodyPr>
          <a:lstStyle/>
          <a:p>
            <a:pPr marL="0" indent="0">
              <a:buNone/>
            </a:pPr>
            <a:r>
              <a:rPr lang="en-US" sz="2600" dirty="0" smtClean="0"/>
              <a:t>Features</a:t>
            </a:r>
          </a:p>
          <a:p>
            <a:pPr lvl="0"/>
            <a:r>
              <a:rPr lang="en-US" dirty="0" smtClean="0"/>
              <a:t>Low </a:t>
            </a:r>
            <a:r>
              <a:rPr lang="en-US" dirty="0"/>
              <a:t>power single chip design for PCI Express 3.0</a:t>
            </a:r>
          </a:p>
          <a:p>
            <a:pPr lvl="0"/>
            <a:r>
              <a:rPr lang="en-US" dirty="0"/>
              <a:t>Software configurable Ethernet Port Speed for up to </a:t>
            </a:r>
            <a:r>
              <a:rPr lang="en-US" dirty="0" smtClean="0"/>
              <a:t>2x10 GbE </a:t>
            </a:r>
            <a:r>
              <a:rPr lang="en-US" dirty="0"/>
              <a:t>or up to </a:t>
            </a:r>
            <a:r>
              <a:rPr lang="en-US" dirty="0" smtClean="0"/>
              <a:t>2x20 GbE</a:t>
            </a:r>
            <a:endParaRPr lang="en-US" dirty="0"/>
          </a:p>
          <a:p>
            <a:pPr lvl="0"/>
            <a:r>
              <a:rPr lang="en-US" dirty="0"/>
              <a:t>Interfaces for Converged Network </a:t>
            </a:r>
            <a:r>
              <a:rPr lang="en-US" dirty="0" smtClean="0"/>
              <a:t>Adapters (CNA), </a:t>
            </a:r>
            <a:r>
              <a:rPr lang="en-US" dirty="0"/>
              <a:t>backplanes and LAN on </a:t>
            </a:r>
            <a:r>
              <a:rPr lang="en-US" dirty="0" smtClean="0"/>
              <a:t>Motherboard</a:t>
            </a:r>
          </a:p>
          <a:p>
            <a:r>
              <a:rPr lang="en-US" dirty="0"/>
              <a:t>Provides </a:t>
            </a:r>
            <a:r>
              <a:rPr lang="en-US" dirty="0" smtClean="0"/>
              <a:t>384 Virtual </a:t>
            </a:r>
            <a:r>
              <a:rPr lang="en-US" dirty="0"/>
              <a:t>Station Interfaces</a:t>
            </a:r>
          </a:p>
          <a:p>
            <a:pPr lvl="0"/>
            <a:r>
              <a:rPr lang="en-US" dirty="0" smtClean="0"/>
              <a:t>Intelligent </a:t>
            </a:r>
            <a:r>
              <a:rPr lang="en-US" dirty="0"/>
              <a:t>load balancing for high performance traffic flows of virtual machines</a:t>
            </a:r>
          </a:p>
          <a:p>
            <a:pPr lvl="0"/>
            <a:r>
              <a:rPr lang="en-US" dirty="0"/>
              <a:t>Intelligent Offloads </a:t>
            </a:r>
            <a:r>
              <a:rPr lang="en-US" dirty="0" smtClean="0"/>
              <a:t>deliver </a:t>
            </a:r>
            <a:r>
              <a:rPr lang="en-US" dirty="0"/>
              <a:t>high performance for NAS (NFS, SMB), and SAN (iSCSI)</a:t>
            </a:r>
          </a:p>
          <a:p>
            <a:pPr lvl="0"/>
            <a:r>
              <a:rPr lang="en-US" dirty="0" smtClean="0"/>
              <a:t>Intel </a:t>
            </a:r>
            <a:r>
              <a:rPr lang="en-US" dirty="0"/>
              <a:t>Ethernet Flow Director for hardware based application traffic steering</a:t>
            </a:r>
          </a:p>
          <a:p>
            <a:pPr lvl="0"/>
            <a:r>
              <a:rPr lang="en-US" dirty="0"/>
              <a:t>Intel Data Direct I/O (Intel DDIO) makes the processor cache the primary destination and source of I/O data rather than main </a:t>
            </a:r>
            <a:r>
              <a:rPr lang="en-US" dirty="0" smtClean="0"/>
              <a:t>memory</a:t>
            </a:r>
            <a:endParaRPr lang="en-US" dirty="0"/>
          </a:p>
        </p:txBody>
      </p:sp>
    </p:spTree>
    <p:extLst>
      <p:ext uri="{BB962C8B-B14F-4D97-AF65-F5344CB8AC3E}">
        <p14:creationId xmlns:p14="http://schemas.microsoft.com/office/powerpoint/2010/main" val="2557020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Intel 10GbE </a:t>
            </a:r>
            <a:r>
              <a:rPr lang="en-US" dirty="0" smtClean="0"/>
              <a:t>Comparison</a:t>
            </a:r>
            <a:endParaRPr lang="en-US" dirty="0"/>
          </a:p>
        </p:txBody>
      </p:sp>
      <p:graphicFrame>
        <p:nvGraphicFramePr>
          <p:cNvPr id="4" name="Content Placeholder 3"/>
          <p:cNvGraphicFramePr>
            <a:graphicFrameLocks noGrp="1"/>
          </p:cNvGraphicFramePr>
          <p:nvPr>
            <p:ph idx="1"/>
            <p:extLst/>
          </p:nvPr>
        </p:nvGraphicFramePr>
        <p:xfrm>
          <a:off x="457200" y="1357585"/>
          <a:ext cx="8237095" cy="3188694"/>
        </p:xfrm>
        <a:graphic>
          <a:graphicData uri="http://schemas.openxmlformats.org/drawingml/2006/table">
            <a:tbl>
              <a:tblPr firstRow="1" firstCol="1" bandRow="1">
                <a:tableStyleId>{5C22544A-7EE6-4342-B048-85BDC9FD1C3A}</a:tableStyleId>
              </a:tblPr>
              <a:tblGrid>
                <a:gridCol w="1771650"/>
                <a:gridCol w="2400300"/>
                <a:gridCol w="2171098"/>
                <a:gridCol w="1894047"/>
              </a:tblGrid>
              <a:tr h="388105">
                <a:tc>
                  <a:txBody>
                    <a:bodyPr/>
                    <a:lstStyle/>
                    <a:p>
                      <a:pPr marL="0" marR="0" indent="0" algn="l" defTabSz="457200" rtl="0" eaLnBrk="1" fontAlgn="auto" latinLnBrk="0" hangingPunct="1">
                        <a:lnSpc>
                          <a:spcPct val="110000"/>
                        </a:lnSpc>
                        <a:spcBef>
                          <a:spcPts val="0"/>
                        </a:spcBef>
                        <a:spcAft>
                          <a:spcPts val="600"/>
                        </a:spcAft>
                        <a:buClrTx/>
                        <a:buSzTx/>
                        <a:buFontTx/>
                        <a:buNone/>
                        <a:tabLst>
                          <a:tab pos="353695" algn="l"/>
                        </a:tabLst>
                        <a:defRPr/>
                      </a:pPr>
                      <a:r>
                        <a:rPr lang="en-US" sz="1100" dirty="0">
                          <a:effectLst/>
                        </a:rPr>
                        <a:t> </a:t>
                      </a:r>
                      <a:r>
                        <a:rPr lang="en-US" sz="1100" dirty="0" smtClean="0">
                          <a:effectLst/>
                        </a:rPr>
                        <a:t>Networking Specification</a:t>
                      </a:r>
                      <a:endParaRPr lang="en-US" sz="1100" dirty="0" smtClean="0">
                        <a:effectLst/>
                        <a:latin typeface="Arial" panose="020B0604020202020204" pitchFamily="34" charset="0"/>
                        <a:ea typeface="Times New Roman" panose="02020603050405020304" pitchFamily="18" charset="0"/>
                        <a:cs typeface="Times New Roman" panose="02020603050405020304" pitchFamily="18" charset="0"/>
                      </a:endParaRPr>
                    </a:p>
                    <a:p>
                      <a:pPr marL="0" marR="0" algn="l">
                        <a:lnSpc>
                          <a:spcPct val="110000"/>
                        </a:lnSpc>
                        <a:spcBef>
                          <a:spcPts val="0"/>
                        </a:spcBef>
                        <a:spcAft>
                          <a:spcPts val="600"/>
                        </a:spcAft>
                        <a:tabLst>
                          <a:tab pos="353695" algn="l"/>
                        </a:tabLst>
                      </a:pP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nSpc>
                          <a:spcPct val="110000"/>
                        </a:lnSpc>
                        <a:spcBef>
                          <a:spcPts val="0"/>
                        </a:spcBef>
                        <a:spcAft>
                          <a:spcPts val="600"/>
                        </a:spcAft>
                      </a:pPr>
                      <a:r>
                        <a:rPr lang="en-US" sz="1100" dirty="0">
                          <a:effectLst/>
                        </a:rPr>
                        <a:t>Intel Ethernet Controller XL710 and X710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nSpc>
                          <a:spcPct val="110000"/>
                        </a:lnSpc>
                        <a:spcBef>
                          <a:spcPts val="0"/>
                        </a:spcBef>
                        <a:spcAft>
                          <a:spcPts val="600"/>
                        </a:spcAft>
                      </a:pPr>
                      <a:r>
                        <a:rPr lang="en-US" sz="1100" dirty="0">
                          <a:effectLst/>
                        </a:rPr>
                        <a:t>Intel Ethernet Controller X540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nSpc>
                          <a:spcPct val="110000"/>
                        </a:lnSpc>
                        <a:spcBef>
                          <a:spcPts val="0"/>
                        </a:spcBef>
                        <a:spcAft>
                          <a:spcPts val="600"/>
                        </a:spcAft>
                      </a:pPr>
                      <a:r>
                        <a:rPr lang="en-US" sz="1100" dirty="0">
                          <a:effectLst/>
                        </a:rPr>
                        <a:t>Intel Ethernet Controller X520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r>
              <a:tr h="164523">
                <a:tc>
                  <a:txBody>
                    <a:bodyPr/>
                    <a:lstStyle/>
                    <a:p>
                      <a:pPr marL="0" marR="0" algn="l">
                        <a:lnSpc>
                          <a:spcPct val="110000"/>
                        </a:lnSpc>
                        <a:spcBef>
                          <a:spcPts val="0"/>
                        </a:spcBef>
                        <a:spcAft>
                          <a:spcPts val="600"/>
                        </a:spcAft>
                      </a:pPr>
                      <a:r>
                        <a:rPr lang="en-US" sz="1100" dirty="0">
                          <a:effectLst/>
                        </a:rPr>
                        <a:t>Ports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1x40GbE or </a:t>
                      </a:r>
                      <a:r>
                        <a:rPr lang="en-US" sz="1100" dirty="0" smtClean="0">
                          <a:effectLst/>
                        </a:rPr>
                        <a:t>4x10GbE, Single/Dual</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Single/Dual</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Single/Dual</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r>
              <a:tr h="164523">
                <a:tc>
                  <a:txBody>
                    <a:bodyPr/>
                    <a:lstStyle/>
                    <a:p>
                      <a:pPr marL="0" marR="0" algn="l">
                        <a:lnSpc>
                          <a:spcPct val="110000"/>
                        </a:lnSpc>
                        <a:spcBef>
                          <a:spcPts val="0"/>
                        </a:spcBef>
                        <a:spcAft>
                          <a:spcPts val="600"/>
                        </a:spcAft>
                      </a:pPr>
                      <a:r>
                        <a:rPr lang="en-US" sz="1100" dirty="0">
                          <a:effectLst/>
                        </a:rPr>
                        <a:t>Data Rate Per Port</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40GbE/10GbE/1GbE</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10GbE/1GbE</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10GbE/1GbE</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r>
              <a:tr h="164523">
                <a:tc>
                  <a:txBody>
                    <a:bodyPr/>
                    <a:lstStyle/>
                    <a:p>
                      <a:pPr marL="0" marR="0" algn="l">
                        <a:lnSpc>
                          <a:spcPct val="110000"/>
                        </a:lnSpc>
                        <a:spcBef>
                          <a:spcPts val="0"/>
                        </a:spcBef>
                        <a:spcAft>
                          <a:spcPts val="600"/>
                        </a:spcAft>
                      </a:pPr>
                      <a:r>
                        <a:rPr lang="en-US" sz="1100" dirty="0">
                          <a:effectLst/>
                        </a:rPr>
                        <a:t>System Interface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PCIe v3.0 (8.0GT/s)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PCIe v2.1 (5.0 GT/s)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PCIe v2.0 (5.0GT/s)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r>
              <a:tr h="164523">
                <a:tc>
                  <a:txBody>
                    <a:bodyPr/>
                    <a:lstStyle/>
                    <a:p>
                      <a:pPr marL="0" marR="0" algn="l">
                        <a:lnSpc>
                          <a:spcPct val="110000"/>
                        </a:lnSpc>
                        <a:spcBef>
                          <a:spcPts val="0"/>
                        </a:spcBef>
                        <a:spcAft>
                          <a:spcPts val="600"/>
                        </a:spcAft>
                      </a:pPr>
                      <a:r>
                        <a:rPr lang="en-US" sz="1100" dirty="0">
                          <a:effectLst/>
                        </a:rPr>
                        <a:t>Controller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FTXL710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Intel X540</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Intel 82599ES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r>
              <a:tr h="480937">
                <a:tc>
                  <a:txBody>
                    <a:bodyPr/>
                    <a:lstStyle/>
                    <a:p>
                      <a:pPr marL="0" marR="0" algn="l">
                        <a:lnSpc>
                          <a:spcPct val="110000"/>
                        </a:lnSpc>
                        <a:spcBef>
                          <a:spcPts val="0"/>
                        </a:spcBef>
                        <a:spcAft>
                          <a:spcPts val="600"/>
                        </a:spcAft>
                      </a:pPr>
                      <a:r>
                        <a:rPr lang="en-US" sz="1100" dirty="0">
                          <a:effectLst/>
                        </a:rPr>
                        <a:t>Interfaces including: SFI, KR, KR4, XAUI, KX, KX4, SGMII</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Yes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No</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No</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r>
              <a:tr h="468680">
                <a:tc>
                  <a:txBody>
                    <a:bodyPr/>
                    <a:lstStyle/>
                    <a:p>
                      <a:pPr marL="0" marR="0" algn="l">
                        <a:lnSpc>
                          <a:spcPct val="110000"/>
                        </a:lnSpc>
                        <a:spcBef>
                          <a:spcPts val="0"/>
                        </a:spcBef>
                        <a:spcAft>
                          <a:spcPts val="600"/>
                        </a:spcAft>
                      </a:pPr>
                      <a:r>
                        <a:rPr lang="en-US" sz="1100" dirty="0">
                          <a:effectLst/>
                        </a:rPr>
                        <a:t>Intel Ethernet Flow Director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indent="0" algn="ctr" defTabSz="457200" rtl="0" eaLnBrk="1" fontAlgn="auto" latinLnBrk="0" hangingPunct="1">
                        <a:lnSpc>
                          <a:spcPct val="110000"/>
                        </a:lnSpc>
                        <a:spcBef>
                          <a:spcPts val="0"/>
                        </a:spcBef>
                        <a:spcAft>
                          <a:spcPts val="600"/>
                        </a:spcAft>
                        <a:buClrTx/>
                        <a:buSzTx/>
                        <a:buFontTx/>
                        <a:buNone/>
                        <a:tabLst/>
                        <a:defRPr/>
                      </a:pPr>
                      <a:r>
                        <a:rPr lang="en-US" sz="1100" dirty="0">
                          <a:effectLst/>
                        </a:rPr>
                        <a:t>Up to 64 different packet </a:t>
                      </a:r>
                      <a:r>
                        <a:rPr lang="en-US" sz="1100" dirty="0" smtClean="0">
                          <a:effectLst/>
                        </a:rPr>
                        <a:t>types including, TCP/IP, SCTP/IP,UDP,L2,IPV4, IPv6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smtClean="0">
                          <a:effectLst/>
                        </a:rPr>
                        <a:t>TCP/IP, SCTP/IP, </a:t>
                      </a:r>
                      <a:r>
                        <a:rPr lang="en-US" sz="1100" dirty="0" err="1" smtClean="0">
                          <a:effectLst/>
                        </a:rPr>
                        <a:t>Tx</a:t>
                      </a:r>
                      <a:r>
                        <a:rPr lang="en-US" sz="1100" dirty="0" smtClean="0">
                          <a:effectLst/>
                        </a:rPr>
                        <a:t>/Rx IP, UDP</a:t>
                      </a:r>
                      <a:r>
                        <a:rPr lang="en-US" sz="1100" dirty="0">
                          <a:effectLst/>
                        </a:rPr>
                        <a:t>, IPv4, IPv6</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gn="ctr">
                        <a:lnSpc>
                          <a:spcPct val="110000"/>
                        </a:lnSpc>
                        <a:spcBef>
                          <a:spcPts val="0"/>
                        </a:spcBef>
                        <a:spcAft>
                          <a:spcPts val="600"/>
                        </a:spcAft>
                      </a:pPr>
                      <a:r>
                        <a:rPr lang="en-US" sz="1100" dirty="0">
                          <a:effectLst/>
                        </a:rPr>
                        <a:t>TCP/IP or SCTP/IP Only</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r>
              <a:tr h="848119">
                <a:tc>
                  <a:txBody>
                    <a:bodyPr/>
                    <a:lstStyle/>
                    <a:p>
                      <a:pPr marL="0" marR="0" algn="l">
                        <a:lnSpc>
                          <a:spcPct val="110000"/>
                        </a:lnSpc>
                        <a:spcBef>
                          <a:spcPts val="0"/>
                        </a:spcBef>
                        <a:spcAft>
                          <a:spcPts val="600"/>
                        </a:spcAft>
                      </a:pPr>
                      <a:r>
                        <a:rPr lang="en-US" sz="1100" dirty="0">
                          <a:effectLst/>
                        </a:rPr>
                        <a:t>Connectivity</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nSpc>
                          <a:spcPct val="110000"/>
                        </a:lnSpc>
                        <a:spcBef>
                          <a:spcPts val="0"/>
                        </a:spcBef>
                        <a:spcAft>
                          <a:spcPts val="600"/>
                        </a:spcAft>
                      </a:pPr>
                      <a:r>
                        <a:rPr lang="en-US" sz="1100" dirty="0" smtClean="0">
                          <a:effectLst/>
                        </a:rPr>
                        <a:t>Fiber-optic QFSP+:</a:t>
                      </a:r>
                      <a:r>
                        <a:rPr lang="en-US" sz="1100" baseline="0" dirty="0" smtClean="0">
                          <a:effectLst/>
                        </a:rPr>
                        <a:t> </a:t>
                      </a:r>
                    </a:p>
                    <a:p>
                      <a:pPr marL="0" marR="0">
                        <a:lnSpc>
                          <a:spcPct val="110000"/>
                        </a:lnSpc>
                        <a:spcBef>
                          <a:spcPts val="0"/>
                        </a:spcBef>
                        <a:spcAft>
                          <a:spcPts val="600"/>
                        </a:spcAft>
                      </a:pPr>
                      <a:r>
                        <a:rPr lang="en-US" sz="1100" dirty="0" smtClean="0">
                          <a:effectLst/>
                        </a:rPr>
                        <a:t>40GBASE-SR4 or 40GBASE-LR4 or Copper </a:t>
                      </a:r>
                      <a:r>
                        <a:rPr lang="en-US" sz="1100" dirty="0">
                          <a:effectLst/>
                        </a:rPr>
                        <a:t>Direct </a:t>
                      </a:r>
                      <a:r>
                        <a:rPr lang="en-US" sz="1100" dirty="0" smtClean="0">
                          <a:effectLst/>
                        </a:rPr>
                        <a:t>Attach or</a:t>
                      </a:r>
                      <a:r>
                        <a:rPr lang="en-US" sz="1100" baseline="0" dirty="0" smtClean="0">
                          <a:effectLst/>
                        </a:rPr>
                        <a:t> QFSP+CR4</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nSpc>
                          <a:spcPct val="110000"/>
                        </a:lnSpc>
                        <a:spcBef>
                          <a:spcPts val="0"/>
                        </a:spcBef>
                        <a:spcAft>
                          <a:spcPts val="600"/>
                        </a:spcAft>
                      </a:pPr>
                      <a:r>
                        <a:rPr lang="en-US" sz="1100" dirty="0">
                          <a:effectLst/>
                        </a:rPr>
                        <a:t>RJ45 </a:t>
                      </a:r>
                      <a:r>
                        <a:rPr lang="en-US" sz="1100" dirty="0" smtClean="0">
                          <a:effectLst/>
                        </a:rPr>
                        <a:t>Copper:</a:t>
                      </a:r>
                    </a:p>
                    <a:p>
                      <a:pPr marL="0" marR="0" indent="0" algn="l" defTabSz="457200" rtl="0" eaLnBrk="1" fontAlgn="auto" latinLnBrk="0" hangingPunct="1">
                        <a:lnSpc>
                          <a:spcPct val="110000"/>
                        </a:lnSpc>
                        <a:spcBef>
                          <a:spcPts val="0"/>
                        </a:spcBef>
                        <a:spcAft>
                          <a:spcPts val="600"/>
                        </a:spcAft>
                        <a:buClrTx/>
                        <a:buSzTx/>
                        <a:buFontTx/>
                        <a:buNone/>
                        <a:tabLst/>
                        <a:defRPr/>
                      </a:pPr>
                      <a:r>
                        <a:rPr lang="en-US" sz="1100" dirty="0" smtClean="0">
                          <a:effectLst/>
                        </a:rPr>
                        <a:t>10GBASE-T,1000BASE-T, 100BASE-T</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c>
                  <a:txBody>
                    <a:bodyPr/>
                    <a:lstStyle/>
                    <a:p>
                      <a:pPr marL="0" marR="0">
                        <a:lnSpc>
                          <a:spcPct val="110000"/>
                        </a:lnSpc>
                        <a:spcBef>
                          <a:spcPts val="0"/>
                        </a:spcBef>
                        <a:spcAft>
                          <a:spcPts val="600"/>
                        </a:spcAft>
                      </a:pPr>
                      <a:r>
                        <a:rPr lang="en-US" sz="1100" dirty="0" smtClean="0">
                          <a:effectLst/>
                        </a:rPr>
                        <a:t>Fiber-optic</a:t>
                      </a:r>
                      <a:r>
                        <a:rPr lang="en-US" sz="1100" baseline="0" dirty="0" smtClean="0">
                          <a:effectLst/>
                        </a:rPr>
                        <a:t> </a:t>
                      </a:r>
                      <a:r>
                        <a:rPr lang="en-US" sz="1100" dirty="0" smtClean="0">
                          <a:effectLst/>
                        </a:rPr>
                        <a:t>SFP+: </a:t>
                      </a:r>
                    </a:p>
                    <a:p>
                      <a:pPr marL="0" marR="0">
                        <a:lnSpc>
                          <a:spcPct val="110000"/>
                        </a:lnSpc>
                        <a:spcBef>
                          <a:spcPts val="0"/>
                        </a:spcBef>
                        <a:spcAft>
                          <a:spcPts val="600"/>
                        </a:spcAft>
                      </a:pPr>
                      <a:r>
                        <a:rPr lang="en-US" sz="1100" dirty="0" smtClean="0">
                          <a:effectLst/>
                        </a:rPr>
                        <a:t>10GBASE-SR or 10GBASE-LR or Copper </a:t>
                      </a:r>
                      <a:r>
                        <a:rPr lang="en-US" sz="1100" dirty="0">
                          <a:effectLst/>
                        </a:rPr>
                        <a:t>Direct Attach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25519" marR="25519" marT="7361" marB="0"/>
                </a:tc>
              </a:tr>
            </a:tbl>
          </a:graphicData>
        </a:graphic>
      </p:graphicFrame>
    </p:spTree>
    <p:extLst>
      <p:ext uri="{BB962C8B-B14F-4D97-AF65-F5344CB8AC3E}">
        <p14:creationId xmlns:p14="http://schemas.microsoft.com/office/powerpoint/2010/main" val="338233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686" y="677753"/>
            <a:ext cx="8229600" cy="891540"/>
          </a:xfrm>
        </p:spPr>
        <p:txBody>
          <a:bodyPr/>
          <a:lstStyle/>
          <a:p>
            <a:r>
              <a:rPr lang="en-US" dirty="0"/>
              <a:t>Intel 10GbE Comparison</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91858749"/>
              </p:ext>
            </p:extLst>
          </p:nvPr>
        </p:nvGraphicFramePr>
        <p:xfrm>
          <a:off x="479686" y="1431561"/>
          <a:ext cx="8207114" cy="3081026"/>
        </p:xfrm>
        <a:graphic>
          <a:graphicData uri="http://schemas.openxmlformats.org/drawingml/2006/table">
            <a:tbl>
              <a:tblPr firstRow="1" firstCol="1" bandRow="1">
                <a:tableStyleId>{5C22544A-7EE6-4342-B048-85BDC9FD1C3A}</a:tableStyleId>
              </a:tblPr>
              <a:tblGrid>
                <a:gridCol w="3447747"/>
                <a:gridCol w="1672210"/>
                <a:gridCol w="1607894"/>
                <a:gridCol w="1479263"/>
              </a:tblGrid>
              <a:tr h="264631">
                <a:tc>
                  <a:txBody>
                    <a:bodyPr/>
                    <a:lstStyle/>
                    <a:p>
                      <a:pPr marL="0" marR="0">
                        <a:lnSpc>
                          <a:spcPct val="110000"/>
                        </a:lnSpc>
                        <a:spcBef>
                          <a:spcPts val="0"/>
                        </a:spcBef>
                        <a:spcAft>
                          <a:spcPts val="600"/>
                        </a:spcAft>
                      </a:pPr>
                      <a:r>
                        <a:rPr lang="en-US" sz="1100" dirty="0">
                          <a:effectLst/>
                          <a:latin typeface="+mn-lt"/>
                        </a:rPr>
                        <a:t>Advanced Technologies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nSpc>
                          <a:spcPct val="110000"/>
                        </a:lnSpc>
                        <a:spcBef>
                          <a:spcPts val="0"/>
                        </a:spcBef>
                        <a:spcAft>
                          <a:spcPts val="600"/>
                        </a:spcAft>
                      </a:pPr>
                      <a:r>
                        <a:rPr lang="en-US" sz="1100">
                          <a:effectLst/>
                          <a:latin typeface="+mn-lt"/>
                        </a:rPr>
                        <a:t> </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nSpc>
                          <a:spcPct val="110000"/>
                        </a:lnSpc>
                        <a:spcBef>
                          <a:spcPts val="0"/>
                        </a:spcBef>
                        <a:spcAft>
                          <a:spcPts val="600"/>
                        </a:spcAft>
                      </a:pPr>
                      <a:r>
                        <a:rPr lang="en-US" sz="1100">
                          <a:effectLst/>
                          <a:latin typeface="+mn-lt"/>
                        </a:rPr>
                        <a:t> </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nSpc>
                          <a:spcPct val="110000"/>
                        </a:lnSpc>
                        <a:spcBef>
                          <a:spcPts val="0"/>
                        </a:spcBef>
                        <a:spcAft>
                          <a:spcPts val="600"/>
                        </a:spcAft>
                      </a:pPr>
                      <a:r>
                        <a:rPr lang="en-US" sz="1100">
                          <a:effectLst/>
                          <a:latin typeface="+mn-lt"/>
                        </a:rPr>
                        <a:t> </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r>
              <a:tr h="192203">
                <a:tc>
                  <a:txBody>
                    <a:bodyPr/>
                    <a:lstStyle/>
                    <a:p>
                      <a:pPr marL="0" marR="0">
                        <a:lnSpc>
                          <a:spcPct val="110000"/>
                        </a:lnSpc>
                        <a:spcBef>
                          <a:spcPts val="0"/>
                        </a:spcBef>
                        <a:spcAft>
                          <a:spcPts val="600"/>
                        </a:spcAft>
                      </a:pPr>
                      <a:r>
                        <a:rPr lang="en-US" sz="1100" dirty="0">
                          <a:effectLst/>
                          <a:latin typeface="+mn-lt"/>
                        </a:rPr>
                        <a:t>iWarp/RDMA</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Yes</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Yes</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No</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r>
              <a:tr h="192203">
                <a:tc>
                  <a:txBody>
                    <a:bodyPr/>
                    <a:lstStyle/>
                    <a:p>
                      <a:pPr marL="0" marR="0">
                        <a:lnSpc>
                          <a:spcPct val="110000"/>
                        </a:lnSpc>
                        <a:spcBef>
                          <a:spcPts val="0"/>
                        </a:spcBef>
                        <a:spcAft>
                          <a:spcPts val="600"/>
                        </a:spcAft>
                      </a:pPr>
                      <a:r>
                        <a:rPr lang="en-US" sz="1100" dirty="0">
                          <a:effectLst/>
                          <a:latin typeface="+mn-lt"/>
                        </a:rPr>
                        <a:t>IEEE 1588</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Yes</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No</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No</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r>
              <a:tr h="192203">
                <a:tc>
                  <a:txBody>
                    <a:bodyPr/>
                    <a:lstStyle/>
                    <a:p>
                      <a:pPr marL="0" marR="0">
                        <a:lnSpc>
                          <a:spcPct val="110000"/>
                        </a:lnSpc>
                        <a:spcBef>
                          <a:spcPts val="0"/>
                        </a:spcBef>
                        <a:spcAft>
                          <a:spcPts val="600"/>
                        </a:spcAft>
                      </a:pPr>
                      <a:r>
                        <a:rPr lang="en-US" sz="1100" dirty="0">
                          <a:effectLst/>
                          <a:latin typeface="+mn-lt"/>
                        </a:rPr>
                        <a:t>Intel Ethernet Power Management</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Yes</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No</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No</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r>
              <a:tr h="192203">
                <a:tc>
                  <a:txBody>
                    <a:bodyPr/>
                    <a:lstStyle/>
                    <a:p>
                      <a:pPr marL="0" marR="0">
                        <a:lnSpc>
                          <a:spcPct val="110000"/>
                        </a:lnSpc>
                        <a:spcBef>
                          <a:spcPts val="0"/>
                        </a:spcBef>
                        <a:spcAft>
                          <a:spcPts val="600"/>
                        </a:spcAft>
                      </a:pPr>
                      <a:r>
                        <a:rPr lang="en-US" sz="1100" dirty="0">
                          <a:effectLst/>
                          <a:latin typeface="+mn-lt"/>
                        </a:rPr>
                        <a:t>Intel Data Direct I/O Technology</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Yes</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Yes</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Yes</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r>
              <a:tr h="192203">
                <a:tc>
                  <a:txBody>
                    <a:bodyPr/>
                    <a:lstStyle/>
                    <a:p>
                      <a:pPr marL="0" marR="0">
                        <a:lnSpc>
                          <a:spcPct val="110000"/>
                        </a:lnSpc>
                        <a:spcBef>
                          <a:spcPts val="0"/>
                        </a:spcBef>
                        <a:spcAft>
                          <a:spcPts val="600"/>
                        </a:spcAft>
                      </a:pPr>
                      <a:r>
                        <a:rPr lang="en-US" sz="1100">
                          <a:effectLst/>
                          <a:latin typeface="+mn-lt"/>
                        </a:rPr>
                        <a:t>Intelligent Offloads</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Yes</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Yes</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Yes</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r>
              <a:tr h="192203">
                <a:tc>
                  <a:txBody>
                    <a:bodyPr/>
                    <a:lstStyle/>
                    <a:p>
                      <a:pPr marL="0" marR="0">
                        <a:lnSpc>
                          <a:spcPct val="110000"/>
                        </a:lnSpc>
                        <a:spcBef>
                          <a:spcPts val="0"/>
                        </a:spcBef>
                        <a:spcAft>
                          <a:spcPts val="600"/>
                        </a:spcAft>
                      </a:pPr>
                      <a:r>
                        <a:rPr lang="en-US" sz="1100" dirty="0">
                          <a:effectLst/>
                          <a:latin typeface="+mn-lt"/>
                        </a:rPr>
                        <a:t>Storage over Ethernet</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iSCSI, NFS</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iSCSI, NFS, FCoE</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iSCSI, NFS, FCoE</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r>
              <a:tr h="340767">
                <a:tc>
                  <a:txBody>
                    <a:bodyPr/>
                    <a:lstStyle/>
                    <a:p>
                      <a:pPr marL="0" marR="0">
                        <a:lnSpc>
                          <a:spcPct val="110000"/>
                        </a:lnSpc>
                        <a:spcBef>
                          <a:spcPts val="0"/>
                        </a:spcBef>
                        <a:spcAft>
                          <a:spcPts val="600"/>
                        </a:spcAft>
                      </a:pPr>
                      <a:r>
                        <a:rPr lang="en-US" sz="1100">
                          <a:effectLst/>
                          <a:latin typeface="+mn-lt"/>
                        </a:rPr>
                        <a:t>Intel Virtualization Technology for Connectivity</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a:lnSpc>
                          <a:spcPct val="110000"/>
                        </a:lnSpc>
                      </a:pPr>
                      <a:endParaRPr lang="en-US" sz="1100" dirty="0">
                        <a:effectLst/>
                        <a:latin typeface="+mn-lt"/>
                        <a:cs typeface="Times New Roman" panose="02020603050405020304" pitchFamily="18" charset="0"/>
                      </a:endParaRPr>
                    </a:p>
                  </a:txBody>
                  <a:tcPr marL="33020" marR="33020" marT="9525" marB="0"/>
                </a:tc>
                <a:tc>
                  <a:txBody>
                    <a:bodyPr/>
                    <a:lstStyle/>
                    <a:p>
                      <a:pPr>
                        <a:lnSpc>
                          <a:spcPct val="110000"/>
                        </a:lnSpc>
                      </a:pPr>
                      <a:endParaRPr lang="en-US" sz="1100">
                        <a:effectLst/>
                        <a:latin typeface="+mn-lt"/>
                        <a:cs typeface="Times New Roman" panose="02020603050405020304" pitchFamily="18" charset="0"/>
                      </a:endParaRPr>
                    </a:p>
                  </a:txBody>
                  <a:tcPr marL="33020" marR="33020" marT="9525" marB="0"/>
                </a:tc>
                <a:tc>
                  <a:txBody>
                    <a:bodyPr/>
                    <a:lstStyle/>
                    <a:p>
                      <a:pPr>
                        <a:lnSpc>
                          <a:spcPct val="110000"/>
                        </a:lnSpc>
                      </a:pPr>
                      <a:endParaRPr lang="en-US" sz="1100">
                        <a:effectLst/>
                        <a:latin typeface="+mn-lt"/>
                        <a:cs typeface="Times New Roman" panose="02020603050405020304" pitchFamily="18" charset="0"/>
                      </a:endParaRPr>
                    </a:p>
                  </a:txBody>
                  <a:tcPr marL="33020" marR="33020" marT="9525" marB="0"/>
                </a:tc>
              </a:tr>
              <a:tr h="389500">
                <a:tc>
                  <a:txBody>
                    <a:bodyPr/>
                    <a:lstStyle/>
                    <a:p>
                      <a:pPr marL="0" marR="0">
                        <a:lnSpc>
                          <a:spcPct val="110000"/>
                        </a:lnSpc>
                        <a:spcBef>
                          <a:spcPts val="0"/>
                        </a:spcBef>
                        <a:spcAft>
                          <a:spcPts val="600"/>
                        </a:spcAft>
                      </a:pPr>
                      <a:r>
                        <a:rPr lang="en-US" sz="1100">
                          <a:effectLst/>
                          <a:latin typeface="+mn-lt"/>
                        </a:rPr>
                        <a:t>Host Virtualization </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384 Virtual Station Interfaces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64 Virtual Station Interfaces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64 Virtual Station Interfaces</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r>
              <a:tr h="192203">
                <a:tc>
                  <a:txBody>
                    <a:bodyPr/>
                    <a:lstStyle/>
                    <a:p>
                      <a:pPr marL="0" marR="0">
                        <a:lnSpc>
                          <a:spcPct val="110000"/>
                        </a:lnSpc>
                        <a:spcBef>
                          <a:spcPts val="0"/>
                        </a:spcBef>
                        <a:spcAft>
                          <a:spcPts val="600"/>
                        </a:spcAft>
                      </a:pPr>
                      <a:r>
                        <a:rPr lang="en-US" sz="1100">
                          <a:effectLst/>
                          <a:latin typeface="+mn-lt"/>
                        </a:rPr>
                        <a:t>On-chip QoS and Traffic Management</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Yes</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Yes</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r>
              <a:tr h="192203">
                <a:tc>
                  <a:txBody>
                    <a:bodyPr/>
                    <a:lstStyle/>
                    <a:p>
                      <a:pPr marL="0" marR="0">
                        <a:lnSpc>
                          <a:spcPct val="110000"/>
                        </a:lnSpc>
                        <a:spcBef>
                          <a:spcPts val="0"/>
                        </a:spcBef>
                        <a:spcAft>
                          <a:spcPts val="600"/>
                        </a:spcAft>
                      </a:pPr>
                      <a:r>
                        <a:rPr lang="en-US" sz="1100">
                          <a:effectLst/>
                          <a:latin typeface="+mn-lt"/>
                        </a:rPr>
                        <a:t>Flexible Port Partitioning</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Yes</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Yes</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r>
              <a:tr h="340767">
                <a:tc>
                  <a:txBody>
                    <a:bodyPr/>
                    <a:lstStyle/>
                    <a:p>
                      <a:pPr marL="0" marR="0">
                        <a:lnSpc>
                          <a:spcPct val="110000"/>
                        </a:lnSpc>
                        <a:spcBef>
                          <a:spcPts val="0"/>
                        </a:spcBef>
                        <a:spcAft>
                          <a:spcPts val="600"/>
                        </a:spcAft>
                      </a:pPr>
                      <a:r>
                        <a:rPr lang="en-US" sz="1100">
                          <a:effectLst/>
                          <a:latin typeface="+mn-lt"/>
                        </a:rPr>
                        <a:t>Virtual Machine Device Queues (VMDq)</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Yes</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r>
              <a:tr h="192203">
                <a:tc>
                  <a:txBody>
                    <a:bodyPr/>
                    <a:lstStyle/>
                    <a:p>
                      <a:pPr marL="0" marR="0">
                        <a:lnSpc>
                          <a:spcPct val="110000"/>
                        </a:lnSpc>
                        <a:spcBef>
                          <a:spcPts val="0"/>
                        </a:spcBef>
                        <a:spcAft>
                          <a:spcPts val="600"/>
                        </a:spcAft>
                      </a:pPr>
                      <a:r>
                        <a:rPr lang="en-US" sz="1100">
                          <a:effectLst/>
                          <a:latin typeface="+mn-lt"/>
                        </a:rPr>
                        <a:t>PCI-SIG SR-IVO Capable</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Yes</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a:effectLst/>
                          <a:latin typeface="+mn-lt"/>
                        </a:rPr>
                        <a:t>Yes</a:t>
                      </a:r>
                      <a:endParaRPr lang="en-US" sz="1100">
                        <a:effectLst/>
                        <a:latin typeface="+mn-lt"/>
                        <a:ea typeface="Times New Roman" panose="02020603050405020304" pitchFamily="18" charset="0"/>
                        <a:cs typeface="Times New Roman" panose="02020603050405020304" pitchFamily="18" charset="0"/>
                      </a:endParaRPr>
                    </a:p>
                  </a:txBody>
                  <a:tcPr marL="33020" marR="33020" marT="9525" marB="0"/>
                </a:tc>
                <a:tc>
                  <a:txBody>
                    <a:bodyPr/>
                    <a:lstStyle/>
                    <a:p>
                      <a:pPr marL="0" marR="0" algn="ctr">
                        <a:lnSpc>
                          <a:spcPct val="110000"/>
                        </a:lnSpc>
                        <a:spcBef>
                          <a:spcPts val="0"/>
                        </a:spcBef>
                        <a:spcAft>
                          <a:spcPts val="600"/>
                        </a:spcAft>
                      </a:pPr>
                      <a:r>
                        <a:rPr lang="en-US" sz="1100" dirty="0">
                          <a:effectLst/>
                          <a:latin typeface="+mn-lt"/>
                        </a:rPr>
                        <a:t>Yes</a:t>
                      </a:r>
                      <a:endParaRPr lang="en-US" sz="1100" dirty="0">
                        <a:effectLst/>
                        <a:latin typeface="+mn-lt"/>
                        <a:ea typeface="Times New Roman" panose="02020603050405020304" pitchFamily="18" charset="0"/>
                        <a:cs typeface="Times New Roman" panose="02020603050405020304" pitchFamily="18" charset="0"/>
                      </a:endParaRPr>
                    </a:p>
                  </a:txBody>
                  <a:tcPr marL="33020" marR="33020" marT="9525" marB="0"/>
                </a:tc>
              </a:tr>
            </a:tbl>
          </a:graphicData>
        </a:graphic>
      </p:graphicFrame>
    </p:spTree>
    <p:extLst>
      <p:ext uri="{BB962C8B-B14F-4D97-AF65-F5344CB8AC3E}">
        <p14:creationId xmlns:p14="http://schemas.microsoft.com/office/powerpoint/2010/main" val="2743313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Market Pulse:10GbE Adoption</a:t>
            </a:r>
            <a:endParaRPr lang="en-US" dirty="0"/>
          </a:p>
        </p:txBody>
      </p:sp>
      <p:sp>
        <p:nvSpPr>
          <p:cNvPr id="3" name="Content Placeholder 2"/>
          <p:cNvSpPr>
            <a:spLocks noGrp="1"/>
          </p:cNvSpPr>
          <p:nvPr>
            <p:ph idx="1"/>
          </p:nvPr>
        </p:nvSpPr>
        <p:spPr>
          <a:xfrm>
            <a:off x="457199" y="1569293"/>
            <a:ext cx="8397089" cy="3238097"/>
          </a:xfrm>
        </p:spPr>
        <p:txBody>
          <a:bodyPr>
            <a:normAutofit fontScale="92500" lnSpcReduction="20000"/>
          </a:bodyPr>
          <a:lstStyle/>
          <a:p>
            <a:pPr marL="0" indent="0">
              <a:buNone/>
            </a:pPr>
            <a:r>
              <a:rPr lang="en-US" sz="2200" dirty="0" smtClean="0"/>
              <a:t>Key findings of those who have deployed or plan to deploy 10GbE</a:t>
            </a:r>
          </a:p>
          <a:p>
            <a:pPr lvl="1"/>
            <a:r>
              <a:rPr lang="en-US" sz="1900" dirty="0"/>
              <a:t>The biggest drivers for deployment are </a:t>
            </a:r>
            <a:r>
              <a:rPr lang="en-US" sz="1900" dirty="0">
                <a:solidFill>
                  <a:srgbClr val="00B0F0"/>
                </a:solidFill>
              </a:rPr>
              <a:t>data center agility </a:t>
            </a:r>
            <a:r>
              <a:rPr lang="en-US" sz="1900" dirty="0"/>
              <a:t>and </a:t>
            </a:r>
            <a:r>
              <a:rPr lang="en-US" sz="1900" dirty="0">
                <a:solidFill>
                  <a:srgbClr val="00B0F0"/>
                </a:solidFill>
              </a:rPr>
              <a:t>virtualization/private cloud </a:t>
            </a:r>
            <a:r>
              <a:rPr lang="en-US" sz="1900" dirty="0" smtClean="0">
                <a:solidFill>
                  <a:srgbClr val="00B0F0"/>
                </a:solidFill>
              </a:rPr>
              <a:t>deployments</a:t>
            </a:r>
            <a:endParaRPr lang="en-US" sz="1900" dirty="0">
              <a:solidFill>
                <a:srgbClr val="00B0F0"/>
              </a:solidFill>
            </a:endParaRPr>
          </a:p>
          <a:p>
            <a:pPr lvl="1"/>
            <a:r>
              <a:rPr lang="en-US" sz="1900" dirty="0"/>
              <a:t>Large organizations (</a:t>
            </a:r>
            <a:r>
              <a:rPr lang="en-US" sz="1900" dirty="0" smtClean="0"/>
              <a:t>1,000+ employees</a:t>
            </a:r>
            <a:r>
              <a:rPr lang="en-US" sz="1900" dirty="0"/>
              <a:t>) are significantly more likely to </a:t>
            </a:r>
            <a:r>
              <a:rPr lang="en-US" sz="1900" dirty="0" smtClean="0"/>
              <a:t>cite two factors as drivers for 10GbE deployment:</a:t>
            </a:r>
          </a:p>
          <a:p>
            <a:pPr lvl="2"/>
            <a:r>
              <a:rPr lang="en-US" sz="1700" dirty="0" smtClean="0">
                <a:solidFill>
                  <a:srgbClr val="00B0F0"/>
                </a:solidFill>
              </a:rPr>
              <a:t>Consolidation </a:t>
            </a:r>
            <a:r>
              <a:rPr lang="en-US" sz="1700" dirty="0"/>
              <a:t>of multiple GbE connections to </a:t>
            </a:r>
            <a:r>
              <a:rPr lang="en-US" sz="1700" dirty="0" smtClean="0"/>
              <a:t>10GbE</a:t>
            </a:r>
          </a:p>
          <a:p>
            <a:pPr lvl="2"/>
            <a:r>
              <a:rPr lang="en-US" sz="1700" dirty="0" smtClean="0">
                <a:solidFill>
                  <a:srgbClr val="00B0F0"/>
                </a:solidFill>
              </a:rPr>
              <a:t>Deployments</a:t>
            </a:r>
            <a:r>
              <a:rPr lang="en-US" sz="1700" dirty="0" smtClean="0"/>
              <a:t> </a:t>
            </a:r>
            <a:r>
              <a:rPr lang="en-US" sz="1700" dirty="0"/>
              <a:t>of applications </a:t>
            </a:r>
            <a:r>
              <a:rPr lang="en-US" sz="1700" dirty="0" smtClean="0"/>
              <a:t>requiring more bandwidth</a:t>
            </a:r>
          </a:p>
          <a:p>
            <a:pPr lvl="1"/>
            <a:r>
              <a:rPr lang="en-US" sz="2200" dirty="0" smtClean="0"/>
              <a:t>77% say their organizations are already experiencing </a:t>
            </a:r>
            <a:r>
              <a:rPr lang="en-US" sz="2200" dirty="0" smtClean="0">
                <a:solidFill>
                  <a:srgbClr val="00B0F0"/>
                </a:solidFill>
              </a:rPr>
              <a:t>increase in application performance</a:t>
            </a:r>
          </a:p>
          <a:p>
            <a:pPr lvl="1"/>
            <a:r>
              <a:rPr lang="en-US" sz="1900" dirty="0" smtClean="0"/>
              <a:t>67</a:t>
            </a:r>
            <a:r>
              <a:rPr lang="en-US" sz="1900" dirty="0"/>
              <a:t>% say their organizations have experienced a </a:t>
            </a:r>
            <a:r>
              <a:rPr lang="en-US" sz="2200" dirty="0">
                <a:solidFill>
                  <a:srgbClr val="00B0F0"/>
                </a:solidFill>
              </a:rPr>
              <a:t>more simplified network </a:t>
            </a:r>
            <a:r>
              <a:rPr lang="en-US" sz="2200" dirty="0" smtClean="0">
                <a:solidFill>
                  <a:srgbClr val="00B0F0"/>
                </a:solidFill>
              </a:rPr>
              <a:t>structure</a:t>
            </a:r>
          </a:p>
          <a:p>
            <a:pPr marL="914400" lvl="2" indent="0">
              <a:buNone/>
            </a:pPr>
            <a:r>
              <a:rPr lang="en-US" dirty="0" smtClean="0"/>
              <a:t> </a:t>
            </a:r>
            <a:endParaRPr lang="en-US" dirty="0"/>
          </a:p>
        </p:txBody>
      </p:sp>
      <p:sp>
        <p:nvSpPr>
          <p:cNvPr id="4" name="TextBox 3"/>
          <p:cNvSpPr txBox="1"/>
          <p:nvPr/>
        </p:nvSpPr>
        <p:spPr>
          <a:xfrm>
            <a:off x="457200" y="4444370"/>
            <a:ext cx="2113613" cy="246221"/>
          </a:xfrm>
          <a:prstGeom prst="rect">
            <a:avLst/>
          </a:prstGeom>
          <a:noFill/>
        </p:spPr>
        <p:txBody>
          <a:bodyPr wrap="square" rtlCol="0">
            <a:spAutoFit/>
          </a:bodyPr>
          <a:lstStyle/>
          <a:p>
            <a:r>
              <a:rPr lang="en-US" sz="1000" dirty="0" smtClean="0"/>
              <a:t>Credit: IDG Research Services</a:t>
            </a:r>
            <a:endParaRPr lang="en-US" sz="1000" dirty="0"/>
          </a:p>
        </p:txBody>
      </p:sp>
    </p:spTree>
    <p:extLst>
      <p:ext uri="{BB962C8B-B14F-4D97-AF65-F5344CB8AC3E}">
        <p14:creationId xmlns:p14="http://schemas.microsoft.com/office/powerpoint/2010/main" val="2234369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for 10GbE is Expected to Explode</a:t>
            </a:r>
            <a:endParaRPr lang="en-US" dirty="0"/>
          </a:p>
        </p:txBody>
      </p:sp>
      <p:pic>
        <p:nvPicPr>
          <p:cNvPr id="4" name="Content Placeholder 3"/>
          <p:cNvPicPr>
            <a:picLocks noGrp="1" noChangeAspect="1"/>
          </p:cNvPicPr>
          <p:nvPr>
            <p:ph idx="1"/>
          </p:nvPr>
        </p:nvPicPr>
        <p:blipFill>
          <a:blip r:embed="rId3"/>
          <a:stretch>
            <a:fillRect/>
          </a:stretch>
        </p:blipFill>
        <p:spPr>
          <a:xfrm>
            <a:off x="1901638" y="1844917"/>
            <a:ext cx="5063138" cy="3015072"/>
          </a:xfrm>
          <a:prstGeom prst="rect">
            <a:avLst/>
          </a:prstGeom>
          <a:ln>
            <a:noFill/>
          </a:ln>
          <a:effectLst>
            <a:outerShdw blurRad="190500" algn="tl" rotWithShape="0">
              <a:srgbClr val="000000">
                <a:alpha val="70000"/>
              </a:srgbClr>
            </a:outerShdw>
          </a:effectLst>
        </p:spPr>
      </p:pic>
      <p:sp>
        <p:nvSpPr>
          <p:cNvPr id="5" name="TextBox 4"/>
          <p:cNvSpPr txBox="1"/>
          <p:nvPr/>
        </p:nvSpPr>
        <p:spPr>
          <a:xfrm>
            <a:off x="1901638" y="1525822"/>
            <a:ext cx="6915150" cy="369332"/>
          </a:xfrm>
          <a:prstGeom prst="rect">
            <a:avLst/>
          </a:prstGeom>
          <a:noFill/>
        </p:spPr>
        <p:txBody>
          <a:bodyPr wrap="square" rtlCol="0">
            <a:spAutoFit/>
          </a:bodyPr>
          <a:lstStyle/>
          <a:p>
            <a:r>
              <a:rPr lang="en-US" dirty="0" smtClean="0"/>
              <a:t>Estimated Ethernet Port Growth through 2016</a:t>
            </a:r>
            <a:endParaRPr lang="en-US" dirty="0"/>
          </a:p>
        </p:txBody>
      </p:sp>
    </p:spTree>
    <p:extLst>
      <p:ext uri="{BB962C8B-B14F-4D97-AF65-F5344CB8AC3E}">
        <p14:creationId xmlns:p14="http://schemas.microsoft.com/office/powerpoint/2010/main" val="1439645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Driving forces for 10GbE Adoption</a:t>
            </a:r>
            <a:endParaRPr lang="en-US" dirty="0"/>
          </a:p>
        </p:txBody>
      </p:sp>
      <p:sp>
        <p:nvSpPr>
          <p:cNvPr id="3" name="Content Placeholder 2"/>
          <p:cNvSpPr>
            <a:spLocks noGrp="1"/>
          </p:cNvSpPr>
          <p:nvPr>
            <p:ph idx="1"/>
          </p:nvPr>
        </p:nvSpPr>
        <p:spPr/>
        <p:txBody>
          <a:bodyPr/>
          <a:lstStyle/>
          <a:p>
            <a:pPr lvl="0"/>
            <a:r>
              <a:rPr lang="en-US" dirty="0"/>
              <a:t>Provide greater </a:t>
            </a:r>
            <a:r>
              <a:rPr lang="en-US" dirty="0">
                <a:solidFill>
                  <a:srgbClr val="00B0F0"/>
                </a:solidFill>
              </a:rPr>
              <a:t>bandwidth</a:t>
            </a:r>
            <a:r>
              <a:rPr lang="en-US" dirty="0"/>
              <a:t> for virtualized </a:t>
            </a:r>
            <a:r>
              <a:rPr lang="en-US" dirty="0" smtClean="0"/>
              <a:t>servers</a:t>
            </a:r>
          </a:p>
          <a:p>
            <a:pPr lvl="0"/>
            <a:r>
              <a:rPr lang="en-US" dirty="0" smtClean="0">
                <a:solidFill>
                  <a:srgbClr val="00B0F0"/>
                </a:solidFill>
              </a:rPr>
              <a:t>Reduce </a:t>
            </a:r>
            <a:r>
              <a:rPr lang="en-US" dirty="0">
                <a:solidFill>
                  <a:srgbClr val="00B0F0"/>
                </a:solidFill>
              </a:rPr>
              <a:t>complexities</a:t>
            </a:r>
            <a:r>
              <a:rPr lang="en-US" dirty="0"/>
              <a:t> associated with using 1GbE for virtualized servers</a:t>
            </a:r>
          </a:p>
          <a:p>
            <a:pPr lvl="0"/>
            <a:r>
              <a:rPr lang="en-US" dirty="0">
                <a:solidFill>
                  <a:srgbClr val="00B0F0"/>
                </a:solidFill>
              </a:rPr>
              <a:t>Increase flexibility </a:t>
            </a:r>
            <a:r>
              <a:rPr lang="en-US" dirty="0"/>
              <a:t>by combining data and storage networks on one unified network</a:t>
            </a:r>
          </a:p>
          <a:p>
            <a:pPr lvl="0"/>
            <a:r>
              <a:rPr lang="en-US" dirty="0">
                <a:solidFill>
                  <a:srgbClr val="00B0F0"/>
                </a:solidFill>
              </a:rPr>
              <a:t>Eliminate networking bottlenecks </a:t>
            </a:r>
            <a:r>
              <a:rPr lang="en-US" dirty="0"/>
              <a:t>caused by technological advances such as faster processors and flash </a:t>
            </a:r>
            <a:r>
              <a:rPr lang="en-US" dirty="0" smtClean="0"/>
              <a:t>storage</a:t>
            </a:r>
            <a:endParaRPr lang="en-US" dirty="0"/>
          </a:p>
        </p:txBody>
      </p:sp>
    </p:spTree>
    <p:extLst>
      <p:ext uri="{BB962C8B-B14F-4D97-AF65-F5344CB8AC3E}">
        <p14:creationId xmlns:p14="http://schemas.microsoft.com/office/powerpoint/2010/main" val="4763261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Markets for 10GbE and Greater</a:t>
            </a:r>
            <a:endParaRPr lang="en-US" dirty="0"/>
          </a:p>
        </p:txBody>
      </p:sp>
      <p:sp>
        <p:nvSpPr>
          <p:cNvPr id="3" name="Content Placeholder 2"/>
          <p:cNvSpPr>
            <a:spLocks noGrp="1"/>
          </p:cNvSpPr>
          <p:nvPr>
            <p:ph idx="1"/>
          </p:nvPr>
        </p:nvSpPr>
        <p:spPr>
          <a:xfrm>
            <a:off x="457200" y="1383031"/>
            <a:ext cx="8229600" cy="3176956"/>
          </a:xfrm>
        </p:spPr>
        <p:txBody>
          <a:bodyPr>
            <a:normAutofit fontScale="25000" lnSpcReduction="20000"/>
          </a:bodyPr>
          <a:lstStyle/>
          <a:p>
            <a:pPr marL="0" lvl="0" indent="0">
              <a:buNone/>
            </a:pPr>
            <a:r>
              <a:rPr lang="en-US" sz="8000" dirty="0" smtClean="0"/>
              <a:t>Enterprise </a:t>
            </a:r>
            <a:r>
              <a:rPr lang="en-US" sz="8000" dirty="0"/>
              <a:t>Data Centers</a:t>
            </a:r>
          </a:p>
          <a:p>
            <a:pPr lvl="1"/>
            <a:r>
              <a:rPr lang="en-US" sz="7000" dirty="0"/>
              <a:t>Customers transitioning from 1Gb to 10Gb to leverage </a:t>
            </a:r>
            <a:r>
              <a:rPr lang="en-US" sz="7000" dirty="0" smtClean="0"/>
              <a:t>technologies</a:t>
            </a:r>
            <a:endParaRPr lang="en-US" sz="7000" dirty="0"/>
          </a:p>
          <a:p>
            <a:pPr lvl="1"/>
            <a:r>
              <a:rPr lang="en-US" sz="7000" dirty="0"/>
              <a:t>Customers evaluating network overlays such as </a:t>
            </a:r>
            <a:r>
              <a:rPr lang="en-US" sz="7000" dirty="0" smtClean="0"/>
              <a:t>VXLAN, NVGRE, </a:t>
            </a:r>
            <a:r>
              <a:rPr lang="en-US" sz="7000" dirty="0"/>
              <a:t>and </a:t>
            </a:r>
            <a:r>
              <a:rPr lang="en-US" sz="7000" dirty="0" smtClean="0"/>
              <a:t>STT</a:t>
            </a:r>
            <a:endParaRPr lang="en-US" sz="7000" dirty="0"/>
          </a:p>
          <a:p>
            <a:pPr marL="0" lvl="0" indent="0">
              <a:buNone/>
            </a:pPr>
            <a:r>
              <a:rPr lang="en-US" sz="8000" dirty="0"/>
              <a:t>Cloud Service </a:t>
            </a:r>
            <a:r>
              <a:rPr lang="en-US" sz="8000" dirty="0" smtClean="0"/>
              <a:t>Providers &amp; Communication Service Providers</a:t>
            </a:r>
            <a:endParaRPr lang="en-US" sz="8000" dirty="0"/>
          </a:p>
          <a:p>
            <a:pPr lvl="1"/>
            <a:r>
              <a:rPr lang="en-US" sz="7000" dirty="0"/>
              <a:t>Deploying </a:t>
            </a:r>
            <a:r>
              <a:rPr lang="en-US" sz="7000" dirty="0" smtClean="0"/>
              <a:t>10GbE </a:t>
            </a:r>
            <a:r>
              <a:rPr lang="en-US" sz="7000" dirty="0"/>
              <a:t>SFP+ and </a:t>
            </a:r>
            <a:r>
              <a:rPr lang="en-US" sz="7000" dirty="0" smtClean="0"/>
              <a:t>10GBASE-T for service </a:t>
            </a:r>
            <a:r>
              <a:rPr lang="en-US" sz="7000" dirty="0"/>
              <a:t>cloud workloads</a:t>
            </a:r>
          </a:p>
          <a:p>
            <a:pPr lvl="1"/>
            <a:r>
              <a:rPr lang="en-US" sz="7000" dirty="0"/>
              <a:t>Evaluating </a:t>
            </a:r>
            <a:r>
              <a:rPr lang="en-US" sz="7000" dirty="0" smtClean="0"/>
              <a:t>100GbE </a:t>
            </a:r>
            <a:r>
              <a:rPr lang="en-US" sz="7000" dirty="0"/>
              <a:t>server ports for network intensive workloads</a:t>
            </a:r>
          </a:p>
          <a:p>
            <a:pPr lvl="1"/>
            <a:r>
              <a:rPr lang="en-US" sz="7000" dirty="0" smtClean="0"/>
              <a:t>Deploying </a:t>
            </a:r>
            <a:r>
              <a:rPr lang="en-US" sz="7000" dirty="0"/>
              <a:t>10GbE &amp; 40GbE with DPDK (Data Plane Development Kit)</a:t>
            </a:r>
          </a:p>
          <a:p>
            <a:pPr lvl="1"/>
            <a:r>
              <a:rPr lang="en-US" sz="7000" dirty="0"/>
              <a:t>Deploying NFV (network-function virtualization) on standards based </a:t>
            </a:r>
            <a:r>
              <a:rPr lang="en-US" sz="7000" dirty="0" smtClean="0"/>
              <a:t>servers</a:t>
            </a:r>
            <a:endParaRPr lang="en-US" sz="7000" dirty="0"/>
          </a:p>
        </p:txBody>
      </p:sp>
    </p:spTree>
    <p:extLst>
      <p:ext uri="{BB962C8B-B14F-4D97-AF65-F5344CB8AC3E}">
        <p14:creationId xmlns:p14="http://schemas.microsoft.com/office/powerpoint/2010/main" val="3893980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10GbE Technology </a:t>
            </a:r>
            <a:r>
              <a:rPr lang="en-US" dirty="0" smtClean="0"/>
              <a:t>Choices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Several options are available </a:t>
            </a:r>
            <a:r>
              <a:rPr lang="en-US" dirty="0"/>
              <a:t>to deploy </a:t>
            </a:r>
            <a:r>
              <a:rPr lang="en-US" dirty="0" smtClean="0"/>
              <a:t>10GbE </a:t>
            </a:r>
          </a:p>
          <a:p>
            <a:pPr lvl="1"/>
            <a:r>
              <a:rPr lang="en-US" dirty="0" smtClean="0"/>
              <a:t>Which </a:t>
            </a:r>
            <a:r>
              <a:rPr lang="en-US" dirty="0"/>
              <a:t>interface is the best </a:t>
            </a:r>
            <a:r>
              <a:rPr lang="en-US" dirty="0" smtClean="0"/>
              <a:t>depends on the data center topology </a:t>
            </a:r>
            <a:r>
              <a:rPr lang="en-US" dirty="0"/>
              <a:t>and </a:t>
            </a:r>
            <a:r>
              <a:rPr lang="en-US" dirty="0" smtClean="0"/>
              <a:t>budget </a:t>
            </a:r>
          </a:p>
          <a:p>
            <a:pPr marL="0" indent="0">
              <a:buNone/>
            </a:pPr>
            <a:r>
              <a:rPr lang="en-US" dirty="0" smtClean="0"/>
              <a:t>10GbE </a:t>
            </a:r>
            <a:r>
              <a:rPr lang="en-US" dirty="0"/>
              <a:t>interface </a:t>
            </a:r>
            <a:r>
              <a:rPr lang="en-US" dirty="0" smtClean="0"/>
              <a:t>alternatives for the data center include:</a:t>
            </a:r>
          </a:p>
          <a:p>
            <a:pPr lvl="1"/>
            <a:r>
              <a:rPr lang="en-US" dirty="0" smtClean="0"/>
              <a:t>10GBASE-CX4</a:t>
            </a:r>
            <a:endParaRPr lang="en-US" dirty="0"/>
          </a:p>
          <a:p>
            <a:pPr lvl="1"/>
            <a:r>
              <a:rPr lang="en-US" dirty="0" smtClean="0"/>
              <a:t>10GBASE-SR </a:t>
            </a:r>
            <a:r>
              <a:rPr lang="en-US" dirty="0"/>
              <a:t>(SFP+ Optical fiber)</a:t>
            </a:r>
          </a:p>
          <a:p>
            <a:pPr lvl="1"/>
            <a:r>
              <a:rPr lang="en-US" dirty="0" smtClean="0"/>
              <a:t>10GBASE-SFP</a:t>
            </a:r>
            <a:r>
              <a:rPr lang="en-US" dirty="0"/>
              <a:t>+ Direct Attach Copper (DAC</a:t>
            </a:r>
            <a:r>
              <a:rPr lang="en-US" dirty="0" smtClean="0"/>
              <a:t>)</a:t>
            </a:r>
          </a:p>
          <a:p>
            <a:pPr lvl="1"/>
            <a:r>
              <a:rPr lang="en-US" dirty="0" smtClean="0"/>
              <a:t>10GBASE-T (Backward compatible to 1GBASE-T infrastructure)</a:t>
            </a:r>
            <a:endParaRPr lang="en-US" dirty="0"/>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1409682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Center Network Architectures Reference	</a:t>
            </a:r>
            <a:endParaRPr lang="en-US" dirty="0"/>
          </a:p>
        </p:txBody>
      </p:sp>
      <p:graphicFrame>
        <p:nvGraphicFramePr>
          <p:cNvPr id="4" name="Content Placeholder 3"/>
          <p:cNvGraphicFramePr>
            <a:graphicFrameLocks noGrp="1"/>
          </p:cNvGraphicFramePr>
          <p:nvPr>
            <p:ph idx="1"/>
            <p:extLst/>
          </p:nvPr>
        </p:nvGraphicFramePr>
        <p:xfrm>
          <a:off x="552262" y="1562347"/>
          <a:ext cx="7876514" cy="2366857"/>
        </p:xfrm>
        <a:graphic>
          <a:graphicData uri="http://schemas.openxmlformats.org/drawingml/2006/table">
            <a:tbl>
              <a:tblPr firstRow="1" firstCol="1" bandRow="1">
                <a:tableStyleId>{5C22544A-7EE6-4342-B048-85BDC9FD1C3A}</a:tableStyleId>
              </a:tblPr>
              <a:tblGrid>
                <a:gridCol w="2126936"/>
                <a:gridCol w="1894583"/>
                <a:gridCol w="3854995"/>
              </a:tblGrid>
              <a:tr h="230239">
                <a:tc>
                  <a:txBody>
                    <a:bodyPr/>
                    <a:lstStyle/>
                    <a:p>
                      <a:pPr marL="0" marR="0">
                        <a:lnSpc>
                          <a:spcPct val="110000"/>
                        </a:lnSpc>
                        <a:spcBef>
                          <a:spcPts val="0"/>
                        </a:spcBef>
                        <a:spcAft>
                          <a:spcPts val="0"/>
                        </a:spcAft>
                      </a:pPr>
                      <a:r>
                        <a:rPr lang="en-US" sz="1100" dirty="0">
                          <a:effectLst/>
                        </a:rPr>
                        <a:t>Network Architecture</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Technology</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Connectivity</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35390">
                <a:tc>
                  <a:txBody>
                    <a:bodyPr/>
                    <a:lstStyle/>
                    <a:p>
                      <a:pPr marL="0" marR="0">
                        <a:lnSpc>
                          <a:spcPct val="110000"/>
                        </a:lnSpc>
                        <a:spcBef>
                          <a:spcPts val="0"/>
                        </a:spcBef>
                        <a:spcAft>
                          <a:spcPts val="0"/>
                        </a:spcAft>
                      </a:pPr>
                      <a:r>
                        <a:rPr lang="en-US" sz="1100" dirty="0">
                          <a:effectLst/>
                        </a:rPr>
                        <a:t>Top of Rack (ToR)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10GBASE-SR (SFP+ Fiber)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Uplinks from ToR switches to aggregation layer switches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35390">
                <a:tc>
                  <a:txBody>
                    <a:bodyPr/>
                    <a:lstStyle/>
                    <a:p>
                      <a:pPr marL="0" marR="0">
                        <a:lnSpc>
                          <a:spcPct val="110000"/>
                        </a:lnSpc>
                        <a:spcBef>
                          <a:spcPts val="0"/>
                        </a:spcBef>
                        <a:spcAft>
                          <a:spcPts val="0"/>
                        </a:spcAft>
                      </a:pPr>
                      <a:r>
                        <a:rPr lang="en-US" sz="11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10GBASE-SPF+ DAC</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Inter-cabinet </a:t>
                      </a:r>
                      <a:r>
                        <a:rPr lang="en-US" sz="1100" dirty="0" smtClean="0">
                          <a:effectLst/>
                        </a:rPr>
                        <a:t>connectivity to</a:t>
                      </a:r>
                      <a:r>
                        <a:rPr lang="en-US" sz="1100" baseline="0" dirty="0" smtClean="0">
                          <a:effectLst/>
                        </a:rPr>
                        <a:t> </a:t>
                      </a:r>
                      <a:r>
                        <a:rPr lang="en-US" sz="1100" dirty="0" smtClean="0">
                          <a:effectLst/>
                        </a:rPr>
                        <a:t>switches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35390">
                <a:tc>
                  <a:txBody>
                    <a:bodyPr/>
                    <a:lstStyle/>
                    <a:p>
                      <a:pPr marL="0" marR="0">
                        <a:lnSpc>
                          <a:spcPct val="110000"/>
                        </a:lnSpc>
                        <a:spcBef>
                          <a:spcPts val="0"/>
                        </a:spcBef>
                        <a:spcAft>
                          <a:spcPts val="0"/>
                        </a:spcAft>
                      </a:pPr>
                      <a:r>
                        <a:rPr lang="en-US" sz="11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10GBASE-CX4</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Inter-cabinet connectivity </a:t>
                      </a:r>
                      <a:r>
                        <a:rPr lang="en-US" sz="1100" dirty="0" smtClean="0">
                          <a:effectLst/>
                        </a:rPr>
                        <a:t>to switches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35391">
                <a:tc>
                  <a:txBody>
                    <a:bodyPr/>
                    <a:lstStyle/>
                    <a:p>
                      <a:pPr marL="0" marR="0">
                        <a:lnSpc>
                          <a:spcPct val="110000"/>
                        </a:lnSpc>
                        <a:spcBef>
                          <a:spcPts val="0"/>
                        </a:spcBef>
                        <a:spcAft>
                          <a:spcPts val="0"/>
                        </a:spcAft>
                      </a:pPr>
                      <a:r>
                        <a:rPr lang="en-US" sz="11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10GBASE-T</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Inter-cabinet connectivity </a:t>
                      </a:r>
                      <a:r>
                        <a:rPr lang="en-US" sz="1100" dirty="0" smtClean="0">
                          <a:effectLst/>
                        </a:rPr>
                        <a:t>to switches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44443">
                <a:tc>
                  <a:txBody>
                    <a:bodyPr/>
                    <a:lstStyle/>
                    <a:p>
                      <a:pPr marL="0" marR="0">
                        <a:lnSpc>
                          <a:spcPct val="110000"/>
                        </a:lnSpc>
                        <a:spcBef>
                          <a:spcPts val="0"/>
                        </a:spcBef>
                        <a:spcAft>
                          <a:spcPts val="0"/>
                        </a:spcAft>
                      </a:pPr>
                      <a:r>
                        <a:rPr lang="en-US" sz="1100" dirty="0">
                          <a:effectLst/>
                        </a:rPr>
                        <a:t>Middle of Row (MoR)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10GBASE-SR (SFP+ Fiber)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Inter-cabinet connectivity </a:t>
                      </a:r>
                      <a:r>
                        <a:rPr lang="en-US" sz="1100" dirty="0" smtClean="0">
                          <a:effectLst/>
                        </a:rPr>
                        <a:t>to switches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35390">
                <a:tc>
                  <a:txBody>
                    <a:bodyPr/>
                    <a:lstStyle/>
                    <a:p>
                      <a:pPr marL="0" marR="0">
                        <a:lnSpc>
                          <a:spcPct val="110000"/>
                        </a:lnSpc>
                        <a:spcBef>
                          <a:spcPts val="0"/>
                        </a:spcBef>
                        <a:spcAft>
                          <a:spcPts val="0"/>
                        </a:spcAft>
                      </a:pPr>
                      <a:r>
                        <a:rPr lang="en-US" sz="11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10GBASE-T</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Inter-cabinet connectivity </a:t>
                      </a:r>
                      <a:r>
                        <a:rPr lang="en-US" sz="1100" dirty="0" smtClean="0">
                          <a:effectLst/>
                        </a:rPr>
                        <a:t>to switches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53497">
                <a:tc>
                  <a:txBody>
                    <a:bodyPr/>
                    <a:lstStyle/>
                    <a:p>
                      <a:pPr marL="0" marR="0">
                        <a:lnSpc>
                          <a:spcPct val="110000"/>
                        </a:lnSpc>
                        <a:spcBef>
                          <a:spcPts val="0"/>
                        </a:spcBef>
                        <a:spcAft>
                          <a:spcPts val="0"/>
                        </a:spcAft>
                      </a:pPr>
                      <a:r>
                        <a:rPr lang="en-US" sz="1100" dirty="0">
                          <a:effectLst/>
                        </a:rPr>
                        <a:t>End of Row (EoR)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10GBASE-SR (SFP+ Fiber)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Inter-cabinet connectivity </a:t>
                      </a:r>
                      <a:r>
                        <a:rPr lang="en-US" sz="1100" dirty="0" smtClean="0">
                          <a:effectLst/>
                        </a:rPr>
                        <a:t>to </a:t>
                      </a:r>
                      <a:r>
                        <a:rPr lang="en-US" sz="1100" dirty="0">
                          <a:effectLst/>
                        </a:rPr>
                        <a:t>switches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08230">
                <a:tc>
                  <a:txBody>
                    <a:bodyPr/>
                    <a:lstStyle/>
                    <a:p>
                      <a:pPr marL="0" marR="0">
                        <a:lnSpc>
                          <a:spcPct val="110000"/>
                        </a:lnSpc>
                        <a:spcBef>
                          <a:spcPts val="0"/>
                        </a:spcBef>
                        <a:spcAft>
                          <a:spcPts val="0"/>
                        </a:spcAft>
                      </a:pPr>
                      <a:r>
                        <a:rPr lang="en-US" sz="1100" dirty="0">
                          <a:effectLst/>
                        </a:rPr>
                        <a:t> </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10GBASE-T</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Inter-cabinet </a:t>
                      </a:r>
                      <a:r>
                        <a:rPr lang="en-US" sz="1100" dirty="0" smtClean="0">
                          <a:effectLst/>
                        </a:rPr>
                        <a:t>connectivity </a:t>
                      </a:r>
                      <a:r>
                        <a:rPr lang="en-US" sz="1100" dirty="0">
                          <a:effectLst/>
                        </a:rPr>
                        <a:t>to </a:t>
                      </a:r>
                      <a:r>
                        <a:rPr lang="en-US" sz="1100" dirty="0" smtClean="0">
                          <a:effectLst/>
                        </a:rPr>
                        <a:t>switches</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r h="253497">
                <a:tc>
                  <a:txBody>
                    <a:bodyPr/>
                    <a:lstStyle/>
                    <a:p>
                      <a:pPr marL="0" marR="0">
                        <a:lnSpc>
                          <a:spcPct val="110000"/>
                        </a:lnSpc>
                        <a:spcBef>
                          <a:spcPts val="0"/>
                        </a:spcBef>
                        <a:spcAft>
                          <a:spcPts val="0"/>
                        </a:spcAft>
                      </a:pPr>
                      <a:r>
                        <a:rPr lang="en-US" sz="1100" dirty="0">
                          <a:effectLst/>
                        </a:rPr>
                        <a:t>Network Backbone</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10GBASE-SR (SFP+ Fiber)</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c>
                  <a:txBody>
                    <a:bodyPr/>
                    <a:lstStyle/>
                    <a:p>
                      <a:pPr marL="0" marR="0">
                        <a:lnSpc>
                          <a:spcPct val="110000"/>
                        </a:lnSpc>
                        <a:spcBef>
                          <a:spcPts val="0"/>
                        </a:spcBef>
                        <a:spcAft>
                          <a:spcPts val="0"/>
                        </a:spcAft>
                      </a:pPr>
                      <a:r>
                        <a:rPr lang="en-US" sz="1100" dirty="0">
                          <a:effectLst/>
                        </a:rPr>
                        <a:t>Network data center connectivity</a:t>
                      </a:r>
                      <a:endParaRPr lang="en-US" sz="11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3861" marR="63861" marT="0" marB="0"/>
                </a:tc>
              </a:tr>
            </a:tbl>
          </a:graphicData>
        </a:graphic>
      </p:graphicFrame>
    </p:spTree>
    <p:extLst>
      <p:ext uri="{BB962C8B-B14F-4D97-AF65-F5344CB8AC3E}">
        <p14:creationId xmlns:p14="http://schemas.microsoft.com/office/powerpoint/2010/main" val="1508674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 10GbE Solutions	</a:t>
            </a:r>
            <a:endParaRPr lang="en-US" dirty="0"/>
          </a:p>
        </p:txBody>
      </p:sp>
      <p:sp>
        <p:nvSpPr>
          <p:cNvPr id="3" name="Content Placeholder 2"/>
          <p:cNvSpPr>
            <a:spLocks noGrp="1"/>
          </p:cNvSpPr>
          <p:nvPr>
            <p:ph idx="1"/>
          </p:nvPr>
        </p:nvSpPr>
        <p:spPr>
          <a:xfrm>
            <a:off x="457200" y="1749137"/>
            <a:ext cx="5013674" cy="2810849"/>
          </a:xfrm>
        </p:spPr>
        <p:txBody>
          <a:bodyPr>
            <a:normAutofit/>
          </a:bodyPr>
          <a:lstStyle/>
          <a:p>
            <a:r>
              <a:rPr lang="en-US" dirty="0" smtClean="0"/>
              <a:t>#1 in the Market for 1GbE and 10GbE ports shipped</a:t>
            </a:r>
          </a:p>
          <a:p>
            <a:r>
              <a:rPr lang="en-US" b="1" dirty="0" smtClean="0"/>
              <a:t>Intel - Works Better Together</a:t>
            </a:r>
          </a:p>
          <a:p>
            <a:pPr marL="246888" lvl="1" indent="0">
              <a:buNone/>
            </a:pPr>
            <a:r>
              <a:rPr lang="en-US" dirty="0" smtClean="0"/>
              <a:t>Intel leverages innovative technologies, like Intel VT, to make the Intel CPU and Intel NIC share networking processes – increasing overall performance, especially in VM environments </a:t>
            </a:r>
            <a:endParaRPr lang="en-US" dirty="0"/>
          </a:p>
        </p:txBody>
      </p:sp>
      <p:pic>
        <p:nvPicPr>
          <p:cNvPr id="4" name="Content Placeholder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70874" y="1569293"/>
            <a:ext cx="3215926" cy="2809875"/>
          </a:xfrm>
          <a:prstGeom prst="rect">
            <a:avLst/>
          </a:prstGeom>
        </p:spPr>
      </p:pic>
    </p:spTree>
    <p:extLst>
      <p:ext uri="{BB962C8B-B14F-4D97-AF65-F5344CB8AC3E}">
        <p14:creationId xmlns:p14="http://schemas.microsoft.com/office/powerpoint/2010/main" val="4087621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 Complementary Technology Increases Performance	</a:t>
            </a:r>
            <a:endParaRPr lang="en-US" dirty="0"/>
          </a:p>
        </p:txBody>
      </p:sp>
      <p:sp>
        <p:nvSpPr>
          <p:cNvPr id="3" name="Content Placeholder 2"/>
          <p:cNvSpPr>
            <a:spLocks noGrp="1"/>
          </p:cNvSpPr>
          <p:nvPr>
            <p:ph idx="1"/>
          </p:nvPr>
        </p:nvSpPr>
        <p:spPr>
          <a:xfrm>
            <a:off x="457200" y="1569293"/>
            <a:ext cx="8388036" cy="3283364"/>
          </a:xfrm>
        </p:spPr>
        <p:txBody>
          <a:bodyPr>
            <a:normAutofit fontScale="92500" lnSpcReduction="20000"/>
          </a:bodyPr>
          <a:lstStyle/>
          <a:p>
            <a:pPr marL="0" indent="0">
              <a:buNone/>
            </a:pPr>
            <a:r>
              <a:rPr lang="en-US" sz="2400" dirty="0" smtClean="0">
                <a:solidFill>
                  <a:srgbClr val="00B0F0"/>
                </a:solidFill>
              </a:rPr>
              <a:t>Intel Virtualization Technology (Intel VT) </a:t>
            </a:r>
            <a:r>
              <a:rPr lang="en-US" sz="2400" dirty="0" smtClean="0"/>
              <a:t> </a:t>
            </a:r>
          </a:p>
          <a:p>
            <a:pPr marL="0" indent="0">
              <a:buNone/>
            </a:pPr>
            <a:r>
              <a:rPr lang="en-US" sz="2400" dirty="0" smtClean="0"/>
              <a:t>Portfolio of technologies and features that add performance and functionality to virtualized environments by providing hardware assist to virtualization software</a:t>
            </a:r>
          </a:p>
          <a:p>
            <a:pPr marL="284163" lvl="1" indent="0">
              <a:buNone/>
            </a:pPr>
            <a:r>
              <a:rPr lang="en-US" sz="2100" dirty="0" smtClean="0">
                <a:solidFill>
                  <a:srgbClr val="00B0F0"/>
                </a:solidFill>
              </a:rPr>
              <a:t>Virtual Machine Device Queues (VMDQ)</a:t>
            </a:r>
          </a:p>
          <a:p>
            <a:pPr marL="284163" lvl="1" indent="0">
              <a:buNone/>
            </a:pPr>
            <a:r>
              <a:rPr lang="en-US" sz="1900" dirty="0" smtClean="0"/>
              <a:t>Offloads traffic sorting and routing to the Intel Ethernet Controller</a:t>
            </a:r>
          </a:p>
          <a:p>
            <a:pPr marL="284163" lvl="1" indent="0">
              <a:buNone/>
            </a:pPr>
            <a:r>
              <a:rPr lang="en-US" sz="2100" dirty="0" smtClean="0">
                <a:solidFill>
                  <a:srgbClr val="00B0F0"/>
                </a:solidFill>
              </a:rPr>
              <a:t>Single Root I/O Virtualization (SR-IVO)</a:t>
            </a:r>
          </a:p>
          <a:p>
            <a:pPr marL="284163" lvl="1" indent="0">
              <a:buNone/>
            </a:pPr>
            <a:r>
              <a:rPr lang="en-US" sz="1900" dirty="0" smtClean="0"/>
              <a:t>Allows data to be </a:t>
            </a:r>
            <a:r>
              <a:rPr lang="en-US" sz="1900" dirty="0" err="1" smtClean="0"/>
              <a:t>DMA’d</a:t>
            </a:r>
            <a:r>
              <a:rPr lang="en-US" sz="1900" dirty="0" smtClean="0"/>
              <a:t> directly to and from a VM</a:t>
            </a:r>
          </a:p>
          <a:p>
            <a:pPr marL="284163" lvl="1" indent="0">
              <a:buNone/>
            </a:pPr>
            <a:r>
              <a:rPr lang="en-US" sz="2100" dirty="0" smtClean="0">
                <a:solidFill>
                  <a:srgbClr val="00B0F0"/>
                </a:solidFill>
              </a:rPr>
              <a:t>Intel Data Direct I/O (Intel DDIO)</a:t>
            </a:r>
          </a:p>
          <a:p>
            <a:pPr marL="284163" lvl="1" indent="0">
              <a:buNone/>
            </a:pPr>
            <a:r>
              <a:rPr lang="en-US" sz="1900" dirty="0" smtClean="0"/>
              <a:t>Makes the processor cache the primary destination and source of I/O rather than main memory</a:t>
            </a:r>
            <a:endParaRPr lang="en-US" sz="1900" dirty="0"/>
          </a:p>
        </p:txBody>
      </p:sp>
    </p:spTree>
    <p:extLst>
      <p:ext uri="{BB962C8B-B14F-4D97-AF65-F5344CB8AC3E}">
        <p14:creationId xmlns:p14="http://schemas.microsoft.com/office/powerpoint/2010/main" val="26742663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Principled Technologies Study: </a:t>
            </a:r>
            <a:br>
              <a:rPr lang="en-US" dirty="0" smtClean="0"/>
            </a:br>
            <a:r>
              <a:rPr lang="en-US" dirty="0" smtClean="0"/>
              <a:t>Evaluating Impact of Component Upgrades</a:t>
            </a:r>
            <a:endParaRPr lang="en-US" dirty="0"/>
          </a:p>
        </p:txBody>
      </p:sp>
      <p:sp>
        <p:nvSpPr>
          <p:cNvPr id="3" name="Content Placeholder 2"/>
          <p:cNvSpPr>
            <a:spLocks noGrp="1"/>
          </p:cNvSpPr>
          <p:nvPr>
            <p:ph idx="1"/>
          </p:nvPr>
        </p:nvSpPr>
        <p:spPr>
          <a:xfrm>
            <a:off x="457200" y="1647731"/>
            <a:ext cx="8415196" cy="2912255"/>
          </a:xfrm>
        </p:spPr>
        <p:txBody>
          <a:bodyPr>
            <a:normAutofit fontScale="92500"/>
          </a:bodyPr>
          <a:lstStyle/>
          <a:p>
            <a:pPr marL="0" indent="0">
              <a:buNone/>
            </a:pPr>
            <a:r>
              <a:rPr lang="en-US" sz="2200" smtClean="0"/>
              <a:t>The study </a:t>
            </a:r>
            <a:r>
              <a:rPr lang="en-US" sz="2200" dirty="0" smtClean="0"/>
              <a:t>found that upgrading:</a:t>
            </a:r>
          </a:p>
          <a:p>
            <a:pPr lvl="1"/>
            <a:r>
              <a:rPr lang="en-US" sz="1700" dirty="0" smtClean="0"/>
              <a:t>CPU </a:t>
            </a:r>
            <a:r>
              <a:rPr lang="en-US" sz="1700" dirty="0"/>
              <a:t>to the Intel Xeon processor </a:t>
            </a:r>
            <a:r>
              <a:rPr lang="en-US" sz="1700" dirty="0" smtClean="0"/>
              <a:t>E5-2699</a:t>
            </a:r>
          </a:p>
          <a:p>
            <a:pPr lvl="1"/>
            <a:r>
              <a:rPr lang="en-US" sz="1700" dirty="0" smtClean="0"/>
              <a:t>Operating </a:t>
            </a:r>
            <a:r>
              <a:rPr lang="en-US" sz="1700" dirty="0"/>
              <a:t>system to Microsoft Windows Server 2012 </a:t>
            </a:r>
            <a:r>
              <a:rPr lang="en-US" sz="1700" dirty="0" smtClean="0"/>
              <a:t>R2</a:t>
            </a:r>
          </a:p>
          <a:p>
            <a:pPr marL="0" indent="-55562">
              <a:buNone/>
            </a:pPr>
            <a:r>
              <a:rPr lang="en-US" sz="2200" dirty="0" smtClean="0">
                <a:solidFill>
                  <a:srgbClr val="00B050"/>
                </a:solidFill>
              </a:rPr>
              <a:t>Produced a 16% </a:t>
            </a:r>
            <a:r>
              <a:rPr lang="en-US" sz="2200" dirty="0">
                <a:solidFill>
                  <a:srgbClr val="00B050"/>
                </a:solidFill>
              </a:rPr>
              <a:t>increase in the number of VMs </a:t>
            </a:r>
            <a:r>
              <a:rPr lang="en-US" sz="2200" dirty="0" smtClean="0">
                <a:solidFill>
                  <a:srgbClr val="00B050"/>
                </a:solidFill>
              </a:rPr>
              <a:t>the system supported</a:t>
            </a:r>
          </a:p>
          <a:p>
            <a:pPr marL="0" indent="0">
              <a:buNone/>
            </a:pPr>
            <a:r>
              <a:rPr lang="en-US" sz="2200" dirty="0" smtClean="0"/>
              <a:t>Additional upgrades of:</a:t>
            </a:r>
          </a:p>
          <a:p>
            <a:pPr lvl="1"/>
            <a:r>
              <a:rPr lang="en-US" sz="1700" dirty="0" smtClean="0"/>
              <a:t>Standard SAS </a:t>
            </a:r>
            <a:r>
              <a:rPr lang="en-US" sz="1700" dirty="0"/>
              <a:t>disk drives to Intel SSD DCS3700 </a:t>
            </a:r>
            <a:r>
              <a:rPr lang="en-US" sz="1700" dirty="0" smtClean="0"/>
              <a:t>drives</a:t>
            </a:r>
          </a:p>
          <a:p>
            <a:pPr lvl="1"/>
            <a:r>
              <a:rPr lang="en-US" sz="1700" dirty="0" smtClean="0"/>
              <a:t>Standard 1GbE </a:t>
            </a:r>
            <a:r>
              <a:rPr lang="en-US" sz="1700" dirty="0"/>
              <a:t>to 10GbE Intel Ethernet CNA X520 </a:t>
            </a:r>
            <a:endParaRPr lang="en-US" sz="1700" dirty="0" smtClean="0"/>
          </a:p>
          <a:p>
            <a:pPr marL="0" indent="-55562">
              <a:buNone/>
            </a:pPr>
            <a:r>
              <a:rPr lang="en-US" sz="2200" dirty="0" smtClean="0">
                <a:solidFill>
                  <a:srgbClr val="00B050"/>
                </a:solidFill>
              </a:rPr>
              <a:t>Produced a 67</a:t>
            </a:r>
            <a:r>
              <a:rPr lang="en-US" sz="2200" dirty="0">
                <a:solidFill>
                  <a:srgbClr val="00B050"/>
                </a:solidFill>
              </a:rPr>
              <a:t>% increase in the number of VMs </a:t>
            </a:r>
            <a:r>
              <a:rPr lang="en-US" sz="2200" dirty="0" smtClean="0">
                <a:solidFill>
                  <a:srgbClr val="00B050"/>
                </a:solidFill>
              </a:rPr>
              <a:t>system the supported</a:t>
            </a:r>
            <a:endParaRPr lang="en-US" sz="2200" dirty="0">
              <a:solidFill>
                <a:srgbClr val="00B050"/>
              </a:solidFill>
            </a:endParaRPr>
          </a:p>
          <a:p>
            <a:endParaRPr lang="en-US" dirty="0"/>
          </a:p>
        </p:txBody>
      </p:sp>
    </p:spTree>
    <p:extLst>
      <p:ext uri="{BB962C8B-B14F-4D97-AF65-F5344CB8AC3E}">
        <p14:creationId xmlns:p14="http://schemas.microsoft.com/office/powerpoint/2010/main" val="3017187410"/>
      </p:ext>
    </p:extLst>
  </p:cSld>
  <p:clrMapOvr>
    <a:masterClrMapping/>
  </p:clrMapOvr>
</p:sld>
</file>

<file path=ppt/theme/theme1.xml><?xml version="1.0" encoding="utf-8"?>
<a:theme xmlns:a="http://schemas.openxmlformats.org/drawingml/2006/main" name="arrow_template_16-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arrow_template_16-9</Template>
  <TotalTime>9132</TotalTime>
  <Words>2800</Words>
  <Application>Microsoft Office PowerPoint</Application>
  <PresentationFormat>On-screen Show (16:9)</PresentationFormat>
  <Paragraphs>332</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arrow_template_16-9</vt:lpstr>
      <vt:lpstr>Modernizing Network Infrastructure – Intel 10GbE Connectivity</vt:lpstr>
      <vt:lpstr>Demand for 10GbE is Expected to Explode</vt:lpstr>
      <vt:lpstr> Driving forces for 10GbE Adoption</vt:lpstr>
      <vt:lpstr>Primary Markets for 10GbE and Greater</vt:lpstr>
      <vt:lpstr>10GbE Technology Choices</vt:lpstr>
      <vt:lpstr>Data Center Network Architectures Reference </vt:lpstr>
      <vt:lpstr>Intel 10GbE Solutions </vt:lpstr>
      <vt:lpstr>Intel Complementary Technology Increases Performance </vt:lpstr>
      <vt:lpstr>Principled Technologies Study:  Evaluating Impact of Component Upgrades</vt:lpstr>
      <vt:lpstr>Data Center Network Architectures Reference </vt:lpstr>
      <vt:lpstr>Intel Ethernet CNA X520</vt:lpstr>
      <vt:lpstr>Intel Ethernet CNA X540</vt:lpstr>
      <vt:lpstr>Intel Ethernet CNA XL710 &amp; CNA X710</vt:lpstr>
      <vt:lpstr>Intel 10GbE Comparison</vt:lpstr>
      <vt:lpstr>Intel 10GbE Comparison</vt:lpstr>
      <vt:lpstr>Study: Market Pulse:10GbE Adoption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the Title of the Presentation</dc:title>
  <dc:creator>Megan Fassnacht</dc:creator>
  <cp:lastModifiedBy>Deepti Apte</cp:lastModifiedBy>
  <cp:revision>139</cp:revision>
  <dcterms:created xsi:type="dcterms:W3CDTF">2013-05-29T15:32:45Z</dcterms:created>
  <dcterms:modified xsi:type="dcterms:W3CDTF">2016-01-29T03:28:46Z</dcterms:modified>
</cp:coreProperties>
</file>